
<file path=[Content_Types].xml><?xml version="1.0" encoding="utf-8"?>
<Types xmlns="http://schemas.openxmlformats.org/package/2006/content-types">
  <Default Extension="docx" ContentType="application/vnd.openxmlformats-officedocument.wordprocessingml.documen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8"/>
  </p:notesMasterIdLst>
  <p:sldIdLst>
    <p:sldId id="256" r:id="rId2"/>
    <p:sldId id="267" r:id="rId3"/>
    <p:sldId id="268" r:id="rId4"/>
    <p:sldId id="258" r:id="rId5"/>
    <p:sldId id="269" r:id="rId6"/>
    <p:sldId id="265" r:id="rId7"/>
    <p:sldId id="266" r:id="rId8"/>
    <p:sldId id="292" r:id="rId9"/>
    <p:sldId id="262" r:id="rId10"/>
    <p:sldId id="317" r:id="rId11"/>
    <p:sldId id="310" r:id="rId12"/>
    <p:sldId id="259" r:id="rId13"/>
    <p:sldId id="290" r:id="rId14"/>
    <p:sldId id="288" r:id="rId15"/>
    <p:sldId id="271" r:id="rId16"/>
    <p:sldId id="293" r:id="rId17"/>
    <p:sldId id="261" r:id="rId18"/>
    <p:sldId id="314" r:id="rId19"/>
    <p:sldId id="294" r:id="rId20"/>
    <p:sldId id="263" r:id="rId21"/>
    <p:sldId id="291" r:id="rId22"/>
    <p:sldId id="264" r:id="rId23"/>
    <p:sldId id="315" r:id="rId24"/>
    <p:sldId id="309" r:id="rId25"/>
    <p:sldId id="307" r:id="rId26"/>
    <p:sldId id="316" r:id="rId27"/>
    <p:sldId id="299" r:id="rId28"/>
    <p:sldId id="300" r:id="rId29"/>
    <p:sldId id="302" r:id="rId30"/>
    <p:sldId id="303" r:id="rId31"/>
    <p:sldId id="304" r:id="rId32"/>
    <p:sldId id="305" r:id="rId33"/>
    <p:sldId id="306" r:id="rId34"/>
    <p:sldId id="311" r:id="rId35"/>
    <p:sldId id="312" r:id="rId36"/>
    <p:sldId id="313" r:id="rId37"/>
  </p:sldIdLst>
  <p:sldSz cx="7556500" cy="10693400"/>
  <p:notesSz cx="6797675" cy="99298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427" autoAdjust="0"/>
    <p:restoredTop sz="94660"/>
  </p:normalViewPr>
  <p:slideViewPr>
    <p:cSldViewPr>
      <p:cViewPr>
        <p:scale>
          <a:sx n="100" d="100"/>
          <a:sy n="100" d="100"/>
        </p:scale>
        <p:origin x="2544" y="-33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136" cy="498260"/>
          </a:xfrm>
          <a:prstGeom prst="rect">
            <a:avLst/>
          </a:prstGeom>
        </p:spPr>
        <p:txBody>
          <a:bodyPr vert="horz" lIns="83805" tIns="41902" rIns="83805" bIns="41902" rtlCol="0"/>
          <a:lstStyle>
            <a:lvl1pPr algn="l">
              <a:defRPr sz="11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112" y="0"/>
            <a:ext cx="2946136" cy="498260"/>
          </a:xfrm>
          <a:prstGeom prst="rect">
            <a:avLst/>
          </a:prstGeom>
        </p:spPr>
        <p:txBody>
          <a:bodyPr vert="horz" lIns="83805" tIns="41902" rIns="83805" bIns="41902" rtlCol="0"/>
          <a:lstStyle>
            <a:lvl1pPr algn="r">
              <a:defRPr sz="1100"/>
            </a:lvl1pPr>
          </a:lstStyle>
          <a:p>
            <a:fld id="{BA4C6BEC-633E-4A05-8AFB-9D1B819082EF}" type="datetimeFigureOut">
              <a:rPr lang="ru-RU" smtClean="0"/>
              <a:pPr/>
              <a:t>08.04.2026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2216150" y="1241425"/>
            <a:ext cx="2365375" cy="33512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83805" tIns="41902" rIns="83805" bIns="41902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79165"/>
            <a:ext cx="5438140" cy="3909422"/>
          </a:xfrm>
          <a:prstGeom prst="rect">
            <a:avLst/>
          </a:prstGeom>
        </p:spPr>
        <p:txBody>
          <a:bodyPr vert="horz" lIns="83805" tIns="41902" rIns="83805" bIns="41902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31554"/>
            <a:ext cx="2946136" cy="498260"/>
          </a:xfrm>
          <a:prstGeom prst="rect">
            <a:avLst/>
          </a:prstGeom>
        </p:spPr>
        <p:txBody>
          <a:bodyPr vert="horz" lIns="83805" tIns="41902" rIns="83805" bIns="41902" rtlCol="0" anchor="b"/>
          <a:lstStyle>
            <a:lvl1pPr algn="l">
              <a:defRPr sz="11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112" y="9431554"/>
            <a:ext cx="2946136" cy="498260"/>
          </a:xfrm>
          <a:prstGeom prst="rect">
            <a:avLst/>
          </a:prstGeom>
        </p:spPr>
        <p:txBody>
          <a:bodyPr vert="horz" lIns="83805" tIns="41902" rIns="83805" bIns="41902" rtlCol="0" anchor="b"/>
          <a:lstStyle>
            <a:lvl1pPr algn="r">
              <a:defRPr sz="1100"/>
            </a:lvl1pPr>
          </a:lstStyle>
          <a:p>
            <a:fld id="{1AE7562B-EBA7-46BC-B930-7BD88314B52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3770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E7562B-EBA7-46BC-B930-7BD88314B526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3055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E7562B-EBA7-46BC-B930-7BD88314B526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0098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E7562B-EBA7-46BC-B930-7BD88314B526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44227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567213" y="3314954"/>
            <a:ext cx="6428422" cy="224561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134427" y="5988304"/>
            <a:ext cx="5293995" cy="2673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4/8/2026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600" b="1" i="1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600" b="0" i="0">
                <a:solidFill>
                  <a:schemeClr val="tx1"/>
                </a:solidFill>
                <a:latin typeface="Microsoft Sans Serif"/>
                <a:cs typeface="Microsoft Sans Serif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4/8/2026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600" b="1" i="1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378142" y="2459482"/>
            <a:ext cx="3289839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3894867" y="2459482"/>
            <a:ext cx="3289839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4/8/2026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600" b="1" i="1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4/8/2026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4/8/2026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22864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0" y="0"/>
            <a:ext cx="7560564" cy="10692383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984300" y="534771"/>
            <a:ext cx="5594248" cy="9010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600" b="1" i="1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38404" y="1913279"/>
            <a:ext cx="6774180" cy="478853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600" b="0" i="0">
                <a:solidFill>
                  <a:schemeClr val="tx1"/>
                </a:solidFill>
                <a:latin typeface="Microsoft Sans Serif"/>
                <a:cs typeface="Microsoft Sans Serif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571369" y="9944862"/>
            <a:ext cx="2420112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78142" y="9944862"/>
            <a:ext cx="1739455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4/8/2026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5445252" y="9944862"/>
            <a:ext cx="1739455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mailto:info@minsotc.alania.gov.ru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://minstroy.alania.gov.ru/" TargetMode="External"/><Relationship Id="rId3" Type="http://schemas.openxmlformats.org/officeDocument/2006/relationships/hyperlink" Target="https://internet.garant.ru/#/document/12138267/entry/0" TargetMode="External"/><Relationship Id="rId7" Type="http://schemas.openxmlformats.org/officeDocument/2006/relationships/hyperlink" Target="https://internet.garant.ru/#/document/407429356/entry/100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internet.garant.ru/#/document/407429356/entry/1011500" TargetMode="External"/><Relationship Id="rId5" Type="http://schemas.openxmlformats.org/officeDocument/2006/relationships/hyperlink" Target="https://internet.garant.ru/#/document/407429356/entry/10112" TargetMode="External"/><Relationship Id="rId4" Type="http://schemas.openxmlformats.org/officeDocument/2006/relationships/hyperlink" Target="https://internet.garant.ru/#/document/407429356/entry/10111" TargetMode="Externa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mailto:info@minzdrav.alania.gov.ru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mailto:info@mon.alania.gov.ru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internet.garant.ru/#/document/70210644/entry/1000" TargetMode="External"/><Relationship Id="rId7" Type="http://schemas.openxmlformats.org/officeDocument/2006/relationships/hyperlink" Target="http://mcx.alania.gov.ru/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internet.garant.ru/document/redirect/11901341/0" TargetMode="External"/><Relationship Id="rId5" Type="http://schemas.openxmlformats.org/officeDocument/2006/relationships/hyperlink" Target="https://internet.garant.ru/#/document/31925823/entry/1000" TargetMode="External"/><Relationship Id="rId4" Type="http://schemas.openxmlformats.org/officeDocument/2006/relationships/hyperlink" Target="https://internet.garant.ru/#/document/70210644/entry/0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maito:min%D1%81ult@globalalania.ru;%20minkult@rso-a.ru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.png"/><Relationship Id="rId5" Type="http://schemas.openxmlformats.org/officeDocument/2006/relationships/hyperlink" Target="https://yandex.ru/maps/33/vladikavkaz/house/ulitsa_dzhanayeva_20/YE0YcA9hSUIHQFppfXxyc3libA==/" TargetMode="External"/><Relationship Id="rId4" Type="http://schemas.openxmlformats.org/officeDocument/2006/relationships/hyperlink" Target="mailto:minkult@rso-a.ru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mailto:info@trud.alania.gov.ru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mailto:r1500@tax.gov.ru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hyperlink" Target="mailto:r1500@tax.gov.ru" TargetMode="External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.docx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6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1.docx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27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2.docx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28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mailto:info@minsotc.alania.gov.ru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3.docx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29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4.docx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30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5.docx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31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6.docx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7.vml"/><Relationship Id="rId4" Type="http://schemas.openxmlformats.org/officeDocument/2006/relationships/image" Target="../media/image32.emf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hyperlink" Target="http://www.rustore.ru/catalog/developer/9ef6t1f2" TargetMode="Externa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info@minsotc.alania.gov.ru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info@minsotc.alania.gov.ru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mailto:info@minsotc.alania.gov.ru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info@minsotc.alania.gov.ru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mailto:o.kantemirov@minsotc.alania.gov.ru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mailto:info@minsotc.alania.gov.ru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tausi\OneDrive\Рабочий стол\Анонс.png">
            <a:extLst>
              <a:ext uri="{FF2B5EF4-FFF2-40B4-BE49-F238E27FC236}">
                <a16:creationId xmlns:a16="http://schemas.microsoft.com/office/drawing/2014/main" id="{126C138E-F94B-41D1-A406-BC27C166BE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23" y="53310"/>
            <a:ext cx="7578524" cy="10932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ject 2"/>
          <p:cNvSpPr txBox="1"/>
          <p:nvPr/>
        </p:nvSpPr>
        <p:spPr>
          <a:xfrm>
            <a:off x="1384513" y="1328237"/>
            <a:ext cx="4919345" cy="7475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0800" marR="5080" indent="-38100" algn="ctr">
              <a:lnSpc>
                <a:spcPct val="110500"/>
              </a:lnSpc>
              <a:spcBef>
                <a:spcPts val="100"/>
              </a:spcBef>
            </a:pPr>
            <a:r>
              <a:rPr lang="ru-RU" sz="2200" b="1" spc="-10" dirty="0">
                <a:solidFill>
                  <a:srgbClr val="FF0000"/>
                </a:solidFill>
                <a:latin typeface="Arial"/>
                <a:cs typeface="Arial"/>
              </a:rPr>
              <a:t>Республика </a:t>
            </a:r>
          </a:p>
          <a:p>
            <a:pPr marL="50800" marR="5080" indent="-38100" algn="ctr">
              <a:lnSpc>
                <a:spcPct val="110500"/>
              </a:lnSpc>
              <a:spcBef>
                <a:spcPts val="100"/>
              </a:spcBef>
            </a:pPr>
            <a:r>
              <a:rPr lang="ru-RU" sz="2200" b="1" spc="-10" dirty="0">
                <a:solidFill>
                  <a:srgbClr val="FF0000"/>
                </a:solidFill>
                <a:latin typeface="Arial"/>
                <a:cs typeface="Arial"/>
              </a:rPr>
              <a:t>Северная Осетия-Алания</a:t>
            </a:r>
            <a:endParaRPr sz="2200" b="1" dirty="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128634" y="2243908"/>
            <a:ext cx="5431101" cy="137710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3175" algn="ctr">
              <a:lnSpc>
                <a:spcPct val="112500"/>
              </a:lnSpc>
              <a:spcBef>
                <a:spcPts val="100"/>
              </a:spcBef>
            </a:pPr>
            <a:r>
              <a:rPr sz="2000" i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ПАМЯТКА </a:t>
            </a:r>
            <a:br>
              <a:rPr lang="ru-RU" sz="2000" i="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i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УЧАСТНИКАМ СВО И ЧЛЕНАМ ИХ СЕМЕЙ О ЛЬГОТАХ, МЕРАХ СОЦИАЛЬНОЙ ПОДДЕРЖКИ</a:t>
            </a:r>
            <a:endParaRPr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397885" y="9307922"/>
            <a:ext cx="760730" cy="8258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2600" b="1" dirty="0">
                <a:latin typeface="Microsoft Sans Serif"/>
                <a:cs typeface="Microsoft Sans Serif"/>
              </a:rPr>
              <a:t>202</a:t>
            </a:r>
            <a:r>
              <a:rPr lang="en-US" sz="2600" b="1">
                <a:latin typeface="Microsoft Sans Serif"/>
                <a:cs typeface="Microsoft Sans Serif"/>
              </a:rPr>
              <a:t>6</a:t>
            </a: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endParaRPr sz="2600" b="1" dirty="0">
              <a:latin typeface="Microsoft Sans Serif"/>
              <a:cs typeface="Microsoft Sans Serif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955" y="504574"/>
            <a:ext cx="1521325" cy="100805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6F18D85-E157-4139-89FB-71158CA0B6F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514" y="4468922"/>
            <a:ext cx="5431101" cy="4343161"/>
          </a:xfrm>
          <a:prstGeom prst="rect">
            <a:avLst/>
          </a:prstGeom>
        </p:spPr>
      </p:pic>
      <p:pic>
        <p:nvPicPr>
          <p:cNvPr id="11" name="Picture 3" descr="D:\Фонд\логотип1.png">
            <a:extLst>
              <a:ext uri="{FF2B5EF4-FFF2-40B4-BE49-F238E27FC236}">
                <a16:creationId xmlns:a16="http://schemas.microsoft.com/office/drawing/2014/main" id="{2C0BD7E1-D7D6-4A44-AEFE-A3CEB006F2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8450" y="290077"/>
            <a:ext cx="1865966" cy="1366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C:\Users\tausi\OneDrive\Рабочий стол\Анонс.png">
            <a:extLst>
              <a:ext uri="{FF2B5EF4-FFF2-40B4-BE49-F238E27FC236}">
                <a16:creationId xmlns:a16="http://schemas.microsoft.com/office/drawing/2014/main" id="{CFD2F54D-3A86-4369-B82E-5B25333D58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38790"/>
            <a:ext cx="7578524" cy="10932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433288" y="1241844"/>
            <a:ext cx="6686744" cy="60272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97305" marR="5080" indent="-1285240" algn="l">
              <a:lnSpc>
                <a:spcPts val="2300"/>
              </a:lnSpc>
              <a:spcBef>
                <a:spcPts val="260"/>
              </a:spcBef>
            </a:pPr>
            <a:r>
              <a:rPr lang="ru-RU" sz="2200" dirty="0">
                <a:solidFill>
                  <a:srgbClr val="0070C0"/>
                </a:solidFill>
                <a:latin typeface="Arial"/>
                <a:cs typeface="Arial"/>
              </a:rPr>
              <a:t>     Транспортное обслуживание инвалидов             </a:t>
            </a:r>
            <a:r>
              <a:rPr lang="ru-RU" sz="2200" dirty="0">
                <a:solidFill>
                  <a:srgbClr val="0070C0"/>
                </a:solidFill>
              </a:rPr>
              <a:t>и маломобильных </a:t>
            </a:r>
            <a:r>
              <a:rPr lang="ru-RU" sz="2200" dirty="0">
                <a:solidFill>
                  <a:srgbClr val="0070C0"/>
                </a:solidFill>
                <a:latin typeface="Arial"/>
                <a:cs typeface="Arial"/>
              </a:rPr>
              <a:t>участников СВО</a:t>
            </a:r>
          </a:p>
        </p:txBody>
      </p:sp>
      <p:sp>
        <p:nvSpPr>
          <p:cNvPr id="15" name="object 15"/>
          <p:cNvSpPr txBox="1"/>
          <p:nvPr/>
        </p:nvSpPr>
        <p:spPr>
          <a:xfrm>
            <a:off x="433288" y="1993900"/>
            <a:ext cx="6705600" cy="10874131"/>
          </a:xfrm>
          <a:prstGeom prst="rect">
            <a:avLst/>
          </a:prstGeom>
        </p:spPr>
        <p:txBody>
          <a:bodyPr vert="horz" wrap="square" lIns="0" tIns="40005" rIns="0" bIns="0" rtlCol="0">
            <a:spAutoFit/>
          </a:bodyPr>
          <a:lstStyle/>
          <a:p>
            <a:pPr indent="450215" algn="ctr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рамках федеральной программы «Старшее поколение» национального проекта «Демография» комплексными центрами социального обслуживания бесплатно осуществляется доставка инвалидов и маломобильных участников СВО:  </a:t>
            </a:r>
          </a:p>
          <a:p>
            <a:pPr indent="450215" algn="just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медицинские организации для профилактических осмотров и диспансерного наблюдения;  </a:t>
            </a:r>
          </a:p>
          <a:p>
            <a:pPr indent="450215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медицинских работников к пациентам на дом;  </a:t>
            </a:r>
          </a:p>
          <a:p>
            <a:pPr indent="450215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лекарственных средств и медицинских изделий на дом;  </a:t>
            </a:r>
          </a:p>
          <a:p>
            <a:pPr indent="450215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вакцинацию;  </a:t>
            </a:r>
          </a:p>
          <a:p>
            <a:pPr indent="450215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паллиативных пациентов;  </a:t>
            </a:r>
          </a:p>
          <a:p>
            <a:pPr indent="450215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граждан, нуждающихся в гемодиализе;  </a:t>
            </a:r>
          </a:p>
          <a:p>
            <a:pPr indent="450215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граждан в учреждения социального обслуживания.  </a:t>
            </a:r>
          </a:p>
          <a:p>
            <a:pPr indent="450215" algn="ctr"/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0215" algn="ctr"/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получения услуги необходимо обратиться в территориальные органы Министерства труда и социального развития РСО-Алания – управления социальной защиты населения:  </a:t>
            </a:r>
          </a:p>
          <a:p>
            <a:pPr indent="450215" algn="ctr"/>
            <a:r>
              <a:rPr lang="ru-RU" sz="105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Управление социальной защиты населения Алагирского района  </a:t>
            </a:r>
          </a:p>
          <a:p>
            <a:pPr indent="450215" algn="ctr"/>
            <a:r>
              <a:rPr lang="ru-RU" sz="105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тел.: 8 (867) 313-15-22;  </a:t>
            </a:r>
          </a:p>
          <a:p>
            <a:pPr indent="450215" algn="ctr"/>
            <a:r>
              <a:rPr lang="ru-RU" sz="105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Управление социальной защиты населения Ардонского района  </a:t>
            </a:r>
          </a:p>
          <a:p>
            <a:pPr indent="450215" algn="ctr"/>
            <a:r>
              <a:rPr lang="ru-RU" sz="105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тел.: 8 (86732) 3-02-09;  </a:t>
            </a:r>
          </a:p>
          <a:p>
            <a:pPr indent="450215" algn="ctr"/>
            <a:r>
              <a:rPr lang="ru-RU" sz="105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Управление социальной защиты населения Дигорского района  </a:t>
            </a:r>
          </a:p>
          <a:p>
            <a:pPr indent="450215" algn="ctr"/>
            <a:r>
              <a:rPr lang="ru-RU" sz="105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тел.: 8 (86733) 91-8-11 ; </a:t>
            </a:r>
          </a:p>
          <a:p>
            <a:pPr indent="450215" algn="ctr"/>
            <a:r>
              <a:rPr lang="ru-RU" sz="105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Управление социальной защиты населения Ирафского района  </a:t>
            </a:r>
          </a:p>
          <a:p>
            <a:pPr indent="450215" algn="ctr"/>
            <a:r>
              <a:rPr lang="ru-RU" sz="105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тел.: 8 (867) 34-3-17-45;  </a:t>
            </a:r>
          </a:p>
          <a:p>
            <a:pPr indent="450215" algn="ctr"/>
            <a:r>
              <a:rPr lang="ru-RU" sz="105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Управление социальной защиты населения Кировского района  </a:t>
            </a:r>
          </a:p>
          <a:p>
            <a:pPr indent="450215" algn="ctr"/>
            <a:r>
              <a:rPr lang="ru-RU" sz="105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тел.: 8 (867) 35-5-14-14 ; </a:t>
            </a:r>
          </a:p>
          <a:p>
            <a:pPr indent="450215" algn="ctr"/>
            <a:r>
              <a:rPr lang="ru-RU" sz="105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Управление социальной защиты населения Правобережного района  </a:t>
            </a:r>
          </a:p>
          <a:p>
            <a:pPr indent="450215" algn="ctr"/>
            <a:r>
              <a:rPr lang="ru-RU" sz="105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тел.: 8 (86737) 3-37-72;  </a:t>
            </a:r>
          </a:p>
          <a:p>
            <a:pPr indent="450215" algn="ctr"/>
            <a:r>
              <a:rPr lang="ru-RU" sz="105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Управление социальной защиты населения Моздокского района  </a:t>
            </a:r>
          </a:p>
          <a:p>
            <a:pPr indent="450215" algn="ctr"/>
            <a:r>
              <a:rPr lang="ru-RU" sz="105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тел.: 8 (86736) 2-46-47;</a:t>
            </a:r>
          </a:p>
          <a:p>
            <a:pPr indent="450215" algn="ctr"/>
            <a:r>
              <a:rPr lang="ru-RU" sz="105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Управление социальной защиты населения Пригородного района </a:t>
            </a:r>
          </a:p>
          <a:p>
            <a:pPr indent="450215" algn="ctr"/>
            <a:r>
              <a:rPr lang="ru-RU" sz="105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тел: 8(86738)2-22-02</a:t>
            </a:r>
          </a:p>
          <a:p>
            <a:pPr indent="450215" algn="ctr"/>
            <a:r>
              <a:rPr lang="ru-RU" sz="105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Социальное такси  </a:t>
            </a:r>
          </a:p>
          <a:p>
            <a:pPr indent="450215" algn="ctr"/>
            <a:endParaRPr lang="ru-RU" sz="10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0215" algn="ctr"/>
            <a:r>
              <a:rPr lang="ru-RU" sz="105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ГБУ «Комплексный центр социального обслуживания населения Затеречного района г. Владикавказ»  </a:t>
            </a:r>
          </a:p>
          <a:p>
            <a:pPr indent="450215" algn="ctr"/>
            <a:r>
              <a:rPr lang="ru-RU" sz="105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тел.: 8 (8672) 25-42-78  </a:t>
            </a:r>
          </a:p>
          <a:p>
            <a:pPr indent="450215" algn="ctr"/>
            <a:r>
              <a:rPr lang="ru-RU" sz="105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ГБУ «Комплексный центр социального обслуживания населения Северо-Западного района г. Владикавказ»  </a:t>
            </a:r>
          </a:p>
          <a:p>
            <a:pPr indent="450215" algn="ctr"/>
            <a:r>
              <a:rPr lang="ru-RU" sz="105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тел.: 8 (8672) 74-05-89  </a:t>
            </a:r>
          </a:p>
          <a:p>
            <a:pPr indent="450215" algn="ctr"/>
            <a:r>
              <a:rPr lang="ru-RU" sz="105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ГБУ «Комплексный центр социального обслуживания населения Моздокского района»  </a:t>
            </a:r>
          </a:p>
          <a:p>
            <a:pPr indent="450215" algn="ctr"/>
            <a:r>
              <a:rPr lang="ru-RU" sz="105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тел.: 8 (8672) 77-03-07</a:t>
            </a:r>
          </a:p>
          <a:p>
            <a:pPr indent="450215" algn="ctr"/>
            <a:r>
              <a:rPr lang="ru-RU" sz="105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Услуги социального такси </a:t>
            </a:r>
            <a:r>
              <a:rPr lang="ru-RU" sz="105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предоставляются бесплатно.</a:t>
            </a:r>
            <a:endParaRPr lang="ru-RU" sz="1050" b="1" i="1" dirty="0"/>
          </a:p>
          <a:p>
            <a:pPr algn="ctr"/>
            <a:endParaRPr lang="ru-RU" sz="1200" i="1" dirty="0"/>
          </a:p>
          <a:p>
            <a:pPr algn="ctr"/>
            <a:endParaRPr lang="ru-RU" sz="1200" dirty="0"/>
          </a:p>
          <a:p>
            <a:pPr algn="ctr"/>
            <a:endParaRPr lang="ru-RU" sz="1200" dirty="0"/>
          </a:p>
          <a:p>
            <a:pPr indent="450215" algn="ctr"/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0215" algn="ctr"/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0215" algn="ctr"/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0215" algn="ctr"/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0215" algn="ctr"/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0215" algn="ctr"/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0215" algn="ctr"/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sz="1800" dirty="0">
              <a:latin typeface="Microsoft Sans Serif"/>
              <a:cs typeface="Microsoft Sans Serif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F8E4782-775C-4DE4-8388-402036F593D5}"/>
              </a:ext>
            </a:extLst>
          </p:cNvPr>
          <p:cNvSpPr txBox="1"/>
          <p:nvPr/>
        </p:nvSpPr>
        <p:spPr>
          <a:xfrm>
            <a:off x="738787" y="174172"/>
            <a:ext cx="6094602" cy="646331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800" b="1" dirty="0"/>
              <a:t>Министерство труда и социального развития Республики Северная Осетия-Алания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5425CD8-A83F-4071-9719-B6540D70C71B}"/>
              </a:ext>
            </a:extLst>
          </p:cNvPr>
          <p:cNvSpPr txBox="1"/>
          <p:nvPr/>
        </p:nvSpPr>
        <p:spPr>
          <a:xfrm>
            <a:off x="1873250" y="9983234"/>
            <a:ext cx="4038600" cy="78483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500" b="1" dirty="0" err="1">
                <a:latin typeface="Arial"/>
                <a:cs typeface="Arial"/>
              </a:rPr>
              <a:t>еmail</a:t>
            </a:r>
            <a:r>
              <a:rPr lang="ru-RU" sz="1500" b="1" dirty="0">
                <a:latin typeface="Arial"/>
                <a:cs typeface="Arial"/>
              </a:rPr>
              <a:t>: </a:t>
            </a:r>
            <a:r>
              <a:rPr lang="ru-RU" sz="1500" i="0" u="none" strike="noStrike" dirty="0">
                <a:solidFill>
                  <a:srgbClr val="EB3630"/>
                </a:solidFill>
                <a:effectLst/>
                <a:latin typeface="PT Sans" panose="020B0604020202020204" pitchFamily="34" charset="-52"/>
                <a:hlinkClick r:id="rId3"/>
              </a:rPr>
              <a:t>info@minsotc.alania.gov.ru</a:t>
            </a:r>
            <a:br>
              <a:rPr lang="ru-RU" sz="1500" b="1" i="0" u="none" strike="noStrike" dirty="0">
                <a:solidFill>
                  <a:srgbClr val="EB3630"/>
                </a:solidFill>
                <a:effectLst/>
                <a:latin typeface="PT Sans" panose="020B0604020202020204" pitchFamily="34" charset="-52"/>
              </a:rPr>
            </a:br>
            <a:r>
              <a:rPr lang="ru-RU" sz="1500" b="1" dirty="0">
                <a:latin typeface="Arial"/>
                <a:cs typeface="Arial"/>
              </a:rPr>
              <a:t>тел: 53-56-82; 54-00-00</a:t>
            </a:r>
          </a:p>
          <a:p>
            <a:pPr algn="ctr">
              <a:lnSpc>
                <a:spcPct val="100000"/>
              </a:lnSpc>
            </a:pPr>
            <a:r>
              <a:rPr lang="ru-RU" sz="1500" b="1" dirty="0">
                <a:latin typeface="Arial"/>
                <a:cs typeface="Arial"/>
              </a:rPr>
              <a:t>адрес: ул. </a:t>
            </a:r>
            <a:r>
              <a:rPr lang="ru-RU" sz="1500" b="1" dirty="0" err="1">
                <a:latin typeface="Arial"/>
                <a:cs typeface="Arial"/>
              </a:rPr>
              <a:t>Бутырина</a:t>
            </a:r>
            <a:r>
              <a:rPr lang="ru-RU" sz="1500" b="1" dirty="0">
                <a:latin typeface="Arial"/>
                <a:cs typeface="Arial"/>
              </a:rPr>
              <a:t>, 29</a:t>
            </a:r>
            <a:endParaRPr lang="ru-RU" sz="1500" b="1" dirty="0"/>
          </a:p>
        </p:txBody>
      </p:sp>
    </p:spTree>
    <p:extLst>
      <p:ext uri="{BB962C8B-B14F-4D97-AF65-F5344CB8AC3E}">
        <p14:creationId xmlns:p14="http://schemas.microsoft.com/office/powerpoint/2010/main" val="32579543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C:\Users\tausi\OneDrive\Рабочий стол\Анонс.png">
            <a:extLst>
              <a:ext uri="{FF2B5EF4-FFF2-40B4-BE49-F238E27FC236}">
                <a16:creationId xmlns:a16="http://schemas.microsoft.com/office/drawing/2014/main" id="{48403769-B892-46D5-9FB2-63E7933648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31" y="-133350"/>
            <a:ext cx="7597872" cy="1096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object 23"/>
          <p:cNvSpPr txBox="1"/>
          <p:nvPr/>
        </p:nvSpPr>
        <p:spPr>
          <a:xfrm>
            <a:off x="501650" y="1003300"/>
            <a:ext cx="6781800" cy="10038967"/>
          </a:xfrm>
          <a:prstGeom prst="rect">
            <a:avLst/>
          </a:prstGeom>
        </p:spPr>
        <p:txBody>
          <a:bodyPr vert="horz" wrap="square" lIns="0" tIns="41275" rIns="0" bIns="0" rtlCol="0">
            <a:spAutoFit/>
          </a:bodyPr>
          <a:lstStyle/>
          <a:p>
            <a:pPr>
              <a:lnSpc>
                <a:spcPts val="1300"/>
              </a:lnSpc>
            </a:pPr>
            <a:endParaRPr sz="1400" spc="10" dirty="0">
              <a:latin typeface="Times New Roman" panose="02020603050405020304" pitchFamily="18" charset="0"/>
            </a:endParaRPr>
          </a:p>
          <a:p>
            <a:pPr lvl="0" algn="ctr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Правила приобретения жилья в рамках мероприятия</a:t>
            </a:r>
          </a:p>
          <a:p>
            <a:pPr lvl="0" algn="ctr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«Индивидуальное жилье для участников специальной военной операции», в том числе с использованием ипотечных жилищных кредитов</a:t>
            </a:r>
          </a:p>
          <a:p>
            <a:pPr lvl="0" algn="ctr">
              <a:lnSpc>
                <a:spcPts val="1200"/>
              </a:lnSpc>
            </a:pP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0000" algn="ctr">
              <a:lnSpc>
                <a:spcPts val="1200"/>
              </a:lnSpc>
            </a:pP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Право на приобретение индивидуального жилья имеют граждане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indent="457200" algn="just"/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постоянно проживающие на территории Республики Северная Осетия-Алания</a:t>
            </a:r>
            <a:r>
              <a:rPr lang="ru-RU" sz="1100" b="0" i="0" dirty="0">
                <a:solidFill>
                  <a:srgbClr val="22272F"/>
                </a:solidFill>
                <a:effectLst/>
                <a:latin typeface="PT Serif" panose="020A0603040505020204" pitchFamily="18" charset="-52"/>
              </a:rPr>
              <a:t>, являющиеся участниками проводимой Вооруженными Силами Российской Федерации с 24 февраля 2022 года специальной военной операции (далее - СВО) или членами семей погибших (пропавших без вести) участников СВО, имеют первоочередное право на приобретение индивидуального жилья.</a:t>
            </a:r>
          </a:p>
          <a:p>
            <a:pPr indent="457200" algn="just"/>
            <a:r>
              <a:rPr lang="ru-RU" sz="1100" b="0" i="0" dirty="0">
                <a:solidFill>
                  <a:srgbClr val="22272F"/>
                </a:solidFill>
                <a:effectLst/>
                <a:latin typeface="PT Serif" panose="020A0603040505020204" pitchFamily="18" charset="-52"/>
              </a:rPr>
              <a:t> К членам семьи погибших (пропавших без вести) участников СВО относятся:</a:t>
            </a:r>
          </a:p>
          <a:p>
            <a:pPr indent="457200" algn="just"/>
            <a:r>
              <a:rPr lang="ru-RU" sz="1100" b="0" i="0" dirty="0">
                <a:solidFill>
                  <a:srgbClr val="22272F"/>
                </a:solidFill>
                <a:effectLst/>
                <a:latin typeface="PT Serif" panose="020A0603040505020204" pitchFamily="18" charset="-52"/>
              </a:rPr>
              <a:t>супруга (супруг), состоявшая (состоявший) на день гибели (пропажи без вести) военнослужащего в зарегистрированном браке с ним;</a:t>
            </a:r>
          </a:p>
          <a:p>
            <a:pPr indent="457200" algn="just"/>
            <a:r>
              <a:rPr lang="ru-RU" sz="1100" b="0" i="0" dirty="0">
                <a:solidFill>
                  <a:srgbClr val="22272F"/>
                </a:solidFill>
                <a:effectLst/>
                <a:latin typeface="PT Serif" panose="020A0603040505020204" pitchFamily="18" charset="-52"/>
              </a:rPr>
              <a:t>родители (усыновители) военнослужащего;</a:t>
            </a:r>
          </a:p>
          <a:p>
            <a:pPr indent="457200" algn="just"/>
            <a:r>
              <a:rPr lang="ru-RU" sz="1100" b="0" i="0" dirty="0">
                <a:solidFill>
                  <a:srgbClr val="22272F"/>
                </a:solidFill>
                <a:effectLst/>
                <a:latin typeface="PT Serif" panose="020A0603040505020204" pitchFamily="18" charset="-52"/>
              </a:rPr>
              <a:t>дети военнослужащего, в том числе усыновленные.</a:t>
            </a:r>
          </a:p>
          <a:p>
            <a:pPr indent="457200" algn="just"/>
            <a:r>
              <a:rPr lang="ru-RU" sz="1100" b="0" i="0" dirty="0">
                <a:solidFill>
                  <a:srgbClr val="22272F"/>
                </a:solidFill>
                <a:effectLst/>
                <a:latin typeface="PT Serif" panose="020A0603040505020204" pitchFamily="18" charset="-52"/>
              </a:rPr>
              <a:t>При отсутствии у военнослужащего вышеуказанных членов семьи право на приобретение жилья в рамках Мероприятия предоставляется полнородным и неполнородным братьям и сестрам (имеющим общего отца или мать) погибшего (пропавшего без вести).</a:t>
            </a:r>
          </a:p>
          <a:p>
            <a:pPr indent="457200" algn="just"/>
            <a:r>
              <a:rPr lang="ru-RU" sz="1100" b="0" i="0" dirty="0">
                <a:solidFill>
                  <a:srgbClr val="22272F"/>
                </a:solidFill>
                <a:effectLst/>
                <a:latin typeface="PT Serif" panose="020A0603040505020204" pitchFamily="18" charset="-52"/>
              </a:rPr>
              <a:t>При наличии двух и более членов семьи погибшего (пропавшего без вести) право на приобретение жилья в рамках Мероприятия предоставляется каждому члену семьи погибшего (пропавшего без вести).</a:t>
            </a:r>
            <a:endParaRPr lang="ru-RU" sz="11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 algn="just"/>
            <a:r>
              <a:rPr lang="ru-RU" sz="1100" dirty="0">
                <a:solidFill>
                  <a:srgbClr val="22272F"/>
                </a:solidFill>
                <a:latin typeface="PT Serif" panose="020A0603040505020204" pitchFamily="18" charset="-52"/>
              </a:rPr>
              <a:t>П</a:t>
            </a:r>
            <a:r>
              <a:rPr lang="ru-RU" sz="1100" b="0" i="0" dirty="0">
                <a:solidFill>
                  <a:srgbClr val="22272F"/>
                </a:solidFill>
                <a:effectLst/>
                <a:latin typeface="PT Serif" panose="020A0603040505020204" pitchFamily="18" charset="-52"/>
              </a:rPr>
              <a:t>од индивидуальным жильем понимается индивидуальный жилой дом общей площадью от 75 кв. метров до 95 кв. метров с придомовым земельным участком, возводимый в рамках </a:t>
            </a:r>
            <a:r>
              <a:rPr lang="ru-RU" sz="1100" b="0" i="0" u="none" strike="noStrike" dirty="0">
                <a:solidFill>
                  <a:srgbClr val="3272C0"/>
                </a:solidFill>
                <a:effectLst/>
                <a:latin typeface="PT Serif" panose="020A0603040505020204" pitchFamily="18" charset="-52"/>
                <a:hlinkClick r:id="rId3"/>
              </a:rPr>
              <a:t>Закона</a:t>
            </a:r>
            <a:r>
              <a:rPr lang="ru-RU" sz="1100" b="0" i="0" dirty="0">
                <a:solidFill>
                  <a:srgbClr val="22272F"/>
                </a:solidFill>
                <a:effectLst/>
                <a:latin typeface="PT Serif" panose="020A0603040505020204" pitchFamily="18" charset="-52"/>
              </a:rPr>
              <a:t> № 214-ФЗ в границах территории малоэтажного жилого комплекса, в том числе дом блокированной застройки.</a:t>
            </a:r>
          </a:p>
          <a:p>
            <a:pPr indent="457200" algn="just"/>
            <a:r>
              <a:rPr lang="ru-RU" sz="1100" dirty="0">
                <a:solidFill>
                  <a:srgbClr val="22272F"/>
                </a:solidFill>
                <a:latin typeface="PT Serif" panose="020A0603040505020204" pitchFamily="18" charset="-52"/>
                <a:cs typeface="Times New Roman" panose="02020603050405020304" pitchFamily="18" charset="0"/>
              </a:rPr>
              <a:t> </a:t>
            </a:r>
            <a:r>
              <a:rPr lang="ru-RU" sz="1100" b="0" i="0" dirty="0">
                <a:solidFill>
                  <a:srgbClr val="22272F"/>
                </a:solidFill>
                <a:effectLst/>
                <a:latin typeface="PT Serif" panose="020A0603040505020204" pitchFamily="18" charset="-52"/>
              </a:rPr>
              <a:t>Стоимость приобретения индивидуального жилья составляет не более </a:t>
            </a:r>
            <a:r>
              <a:rPr lang="ru-RU" sz="1100" b="1" i="0" dirty="0">
                <a:solidFill>
                  <a:srgbClr val="22272F"/>
                </a:solidFill>
                <a:effectLst/>
                <a:latin typeface="PT Serif" panose="020A0603040505020204" pitchFamily="18" charset="-52"/>
              </a:rPr>
              <a:t>6 500 000 </a:t>
            </a:r>
            <a:r>
              <a:rPr lang="ru-RU" sz="1100" b="0" i="0" dirty="0">
                <a:solidFill>
                  <a:srgbClr val="22272F"/>
                </a:solidFill>
                <a:effectLst/>
                <a:latin typeface="PT Serif" panose="020A0603040505020204" pitchFamily="18" charset="-52"/>
              </a:rPr>
              <a:t>рублей.</a:t>
            </a:r>
          </a:p>
          <a:p>
            <a:pPr indent="457200" algn="just"/>
            <a:r>
              <a:rPr lang="ru-RU" sz="1100" dirty="0">
                <a:solidFill>
                  <a:srgbClr val="22272F"/>
                </a:solidFill>
                <a:latin typeface="PT Serif" panose="020A0603040505020204" pitchFamily="18" charset="-52"/>
              </a:rPr>
              <a:t> Вышеуказанные категории граждан, имеют право на получение субсидии за счет средств республиканского бюджета Республики Северная Осетия-Алания (далее - субсидия) в </a:t>
            </a:r>
            <a:r>
              <a:rPr lang="ru-RU" sz="1100" b="1" dirty="0">
                <a:solidFill>
                  <a:srgbClr val="22272F"/>
                </a:solidFill>
                <a:latin typeface="PT Serif" panose="020A0603040505020204" pitchFamily="18" charset="-52"/>
              </a:rPr>
              <a:t>размере 2,0 млн </a:t>
            </a:r>
            <a:r>
              <a:rPr lang="ru-RU" sz="1100" dirty="0">
                <a:solidFill>
                  <a:srgbClr val="22272F"/>
                </a:solidFill>
                <a:latin typeface="PT Serif" panose="020A0603040505020204" pitchFamily="18" charset="-52"/>
              </a:rPr>
              <a:t>рублей</a:t>
            </a:r>
            <a:endParaRPr lang="ru-RU" sz="11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 algn="just"/>
            <a:r>
              <a:rPr lang="ru-RU" sz="1100" b="0" i="0" dirty="0">
                <a:solidFill>
                  <a:srgbClr val="22272F"/>
                </a:solidFill>
                <a:effectLst/>
                <a:latin typeface="PT Serif" panose="020A0603040505020204" pitchFamily="18" charset="-52"/>
              </a:rPr>
              <a:t>Для включения в список граждан, имеющих право на приобретение жилья, необходимо  подать в органы, уполномоченные на формирование списков, следующие документы:</a:t>
            </a:r>
          </a:p>
          <a:p>
            <a:pPr indent="457200" algn="just"/>
            <a:r>
              <a:rPr lang="ru-RU" sz="1100" b="0" i="0" dirty="0">
                <a:solidFill>
                  <a:srgbClr val="22272F"/>
                </a:solidFill>
                <a:effectLst/>
                <a:latin typeface="PT Serif" panose="020A0603040505020204" pitchFamily="18" charset="-52"/>
              </a:rPr>
              <a:t>1) заявление по форме, установленной </a:t>
            </a:r>
            <a:r>
              <a:rPr lang="ru-RU" sz="1100" b="0" i="0" u="none" strike="noStrike" dirty="0">
                <a:solidFill>
                  <a:srgbClr val="3272C0"/>
                </a:solidFill>
                <a:effectLst/>
                <a:latin typeface="PT Serif" panose="020A0603040505020204" pitchFamily="18" charset="-52"/>
                <a:hlinkClick r:id="rId4"/>
              </a:rPr>
              <a:t>приложением 1</a:t>
            </a:r>
            <a:r>
              <a:rPr lang="ru-RU" sz="1100" b="0" i="0" dirty="0">
                <a:solidFill>
                  <a:srgbClr val="22272F"/>
                </a:solidFill>
                <a:effectLst/>
                <a:latin typeface="PT Serif" panose="020A0603040505020204" pitchFamily="18" charset="-52"/>
              </a:rPr>
              <a:t> к  Правилам;</a:t>
            </a:r>
          </a:p>
          <a:p>
            <a:pPr indent="457200" algn="just"/>
            <a:r>
              <a:rPr lang="ru-RU" sz="1100" b="0" i="0" dirty="0">
                <a:solidFill>
                  <a:srgbClr val="22272F"/>
                </a:solidFill>
                <a:effectLst/>
                <a:latin typeface="PT Serif" panose="020A0603040505020204" pitchFamily="18" charset="-52"/>
              </a:rPr>
              <a:t>2) согласие заявителя на обработку персональных данных, содержащихся в заявлении, по форме, установленной </a:t>
            </a:r>
            <a:r>
              <a:rPr lang="ru-RU" sz="1100" b="0" i="0" u="none" strike="noStrike" dirty="0">
                <a:solidFill>
                  <a:srgbClr val="3272C0"/>
                </a:solidFill>
                <a:effectLst/>
                <a:latin typeface="PT Serif" panose="020A0603040505020204" pitchFamily="18" charset="-52"/>
                <a:hlinkClick r:id="rId5"/>
              </a:rPr>
              <a:t>приложением 2</a:t>
            </a:r>
            <a:r>
              <a:rPr lang="ru-RU" sz="1100" b="0" i="0" dirty="0">
                <a:solidFill>
                  <a:srgbClr val="22272F"/>
                </a:solidFill>
                <a:effectLst/>
                <a:latin typeface="PT Serif" panose="020A0603040505020204" pitchFamily="18" charset="-52"/>
              </a:rPr>
              <a:t> к Правилам;</a:t>
            </a:r>
          </a:p>
          <a:p>
            <a:pPr indent="457200" algn="just"/>
            <a:r>
              <a:rPr lang="ru-RU" sz="1100" b="0" i="0" dirty="0">
                <a:solidFill>
                  <a:srgbClr val="22272F"/>
                </a:solidFill>
                <a:effectLst/>
                <a:latin typeface="PT Serif" panose="020A0603040505020204" pitchFamily="18" charset="-52"/>
              </a:rPr>
              <a:t>3) копии документов, удостоверяющих личности заявителя и всех членов семьи заявителя;</a:t>
            </a:r>
          </a:p>
          <a:p>
            <a:pPr indent="457200" algn="just"/>
            <a:r>
              <a:rPr lang="ru-RU" sz="1100" b="0" i="0" dirty="0">
                <a:solidFill>
                  <a:srgbClr val="22272F"/>
                </a:solidFill>
                <a:effectLst/>
                <a:latin typeface="PT Serif" panose="020A0603040505020204" pitchFamily="18" charset="-52"/>
              </a:rPr>
              <a:t>4) копии документов, подтверждающих родственные отношения гражданина и членов его семьи;</a:t>
            </a:r>
          </a:p>
          <a:p>
            <a:pPr indent="457200" algn="just"/>
            <a:r>
              <a:rPr lang="ru-RU" sz="1100" b="0" i="0" dirty="0">
                <a:solidFill>
                  <a:srgbClr val="22272F"/>
                </a:solidFill>
                <a:effectLst/>
                <a:latin typeface="PT Serif" panose="020A0603040505020204" pitchFamily="18" charset="-52"/>
              </a:rPr>
              <a:t>5) копия документа, подтверждающего участие гражданина в СВО;</a:t>
            </a:r>
          </a:p>
          <a:p>
            <a:pPr indent="457200" algn="just"/>
            <a:r>
              <a:rPr lang="ru-RU" sz="1100" b="0" i="0" dirty="0">
                <a:solidFill>
                  <a:srgbClr val="22272F"/>
                </a:solidFill>
                <a:effectLst/>
                <a:latin typeface="PT Serif" panose="020A0603040505020204" pitchFamily="18" charset="-52"/>
              </a:rPr>
              <a:t>6) копия документа, подтверждающего постоянное проживание заявителя на территории Республики Северная Осетия-Алания.</a:t>
            </a:r>
          </a:p>
          <a:p>
            <a:pPr indent="457200" algn="just"/>
            <a:r>
              <a:rPr lang="ru-RU" sz="1100" b="0" i="0" dirty="0">
                <a:solidFill>
                  <a:srgbClr val="22272F"/>
                </a:solidFill>
                <a:effectLst/>
                <a:latin typeface="PT Serif" panose="020A0603040505020204" pitchFamily="18" charset="-52"/>
              </a:rPr>
              <a:t>Граждане, указанные в </a:t>
            </a:r>
            <a:r>
              <a:rPr lang="ru-RU" sz="1100" b="0" i="0" u="none" strike="noStrike" dirty="0">
                <a:solidFill>
                  <a:srgbClr val="3272C0"/>
                </a:solidFill>
                <a:effectLst/>
                <a:latin typeface="PT Serif" panose="020A0603040505020204" pitchFamily="18" charset="-52"/>
                <a:hlinkClick r:id="rId6"/>
              </a:rPr>
              <a:t>подпункте 1 пункта 2.14</a:t>
            </a:r>
            <a:r>
              <a:rPr lang="ru-RU" sz="1100" b="0" i="0" dirty="0">
                <a:solidFill>
                  <a:srgbClr val="22272F"/>
                </a:solidFill>
                <a:effectLst/>
                <a:latin typeface="PT Serif" panose="020A0603040505020204" pitchFamily="18" charset="-52"/>
              </a:rPr>
              <a:t> настоящих Правил, дополнительно предоставляют копию документа, подтверждающего гибель (пропажу без вести) члена семьи гражданина в ходе СВО.</a:t>
            </a:r>
          </a:p>
          <a:p>
            <a:pPr indent="450000" algn="just"/>
            <a:r>
              <a:rPr lang="ru-RU" sz="1100" dirty="0">
                <a:solidFill>
                  <a:srgbClr val="22272F"/>
                </a:solidFill>
                <a:latin typeface="PT Serif" panose="020A0603040505020204" pitchFamily="18" charset="-52"/>
              </a:rPr>
              <a:t>Уполномоченные органы: </a:t>
            </a:r>
            <a:r>
              <a:rPr lang="ru-RU" sz="1100" b="0" i="0" dirty="0">
                <a:solidFill>
                  <a:srgbClr val="22272F"/>
                </a:solidFill>
                <a:effectLst/>
                <a:latin typeface="PT Serif" panose="020A0603040505020204" pitchFamily="18" charset="-52"/>
              </a:rPr>
              <a:t>Министерство строительства и архитектуры Республики Северная Осетия-Алания; администрации местного самоуправления городского округа г. Владикавказ и муниципальных районов Республики Северная Осетия-Алания (формируют списки).</a:t>
            </a:r>
          </a:p>
          <a:p>
            <a:pPr algn="ctr"/>
            <a:r>
              <a:rPr lang="ru-RU" sz="1100" b="1" i="0" dirty="0">
                <a:solidFill>
                  <a:srgbClr val="22272F"/>
                </a:solidFill>
                <a:effectLst/>
                <a:latin typeface="PT Serif" panose="020A0603040505020204" pitchFamily="18" charset="-52"/>
              </a:rPr>
              <a:t>Подробная информация в Приложение 11 к </a:t>
            </a:r>
            <a:r>
              <a:rPr lang="ru-RU" sz="1100" b="1" i="0" u="sng" strike="noStrike" dirty="0">
                <a:effectLst/>
                <a:latin typeface="PT Serif" panose="020A0603040505020204" pitchFamily="18" charset="-52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государственной программе</a:t>
            </a:r>
            <a:r>
              <a:rPr lang="ru-RU" sz="1100" b="1" i="0" u="sng" strike="noStrike" dirty="0">
                <a:effectLst/>
                <a:latin typeface="PT Serif" panose="020A0603040505020204" pitchFamily="18" charset="-52"/>
              </a:rPr>
              <a:t> </a:t>
            </a:r>
          </a:p>
          <a:p>
            <a:pPr algn="ctr"/>
            <a:r>
              <a:rPr lang="ru-RU" sz="1100" b="1" i="0" dirty="0">
                <a:solidFill>
                  <a:srgbClr val="22272F"/>
                </a:solidFill>
                <a:effectLst/>
                <a:latin typeface="PT Serif" panose="020A0603040505020204" pitchFamily="18" charset="-52"/>
              </a:rPr>
              <a:t>Республики Северная Осетия Алания</a:t>
            </a:r>
            <a:r>
              <a:rPr lang="ru-RU" sz="1100" b="1" dirty="0">
                <a:solidFill>
                  <a:srgbClr val="22272F"/>
                </a:solidFill>
                <a:latin typeface="PT Serif" panose="020A0603040505020204" pitchFamily="18" charset="-52"/>
              </a:rPr>
              <a:t> </a:t>
            </a:r>
          </a:p>
          <a:p>
            <a:pPr algn="ctr"/>
            <a:r>
              <a:rPr lang="ru-RU" sz="1100" b="1" i="0" dirty="0">
                <a:solidFill>
                  <a:srgbClr val="22272F"/>
                </a:solidFill>
                <a:effectLst/>
                <a:latin typeface="PT Serif" panose="020A0603040505020204" pitchFamily="18" charset="-52"/>
              </a:rPr>
              <a:t>"Обеспечение доступным и комфортным жильем граждан в Республике Северная Осетия-Алания«, утвержденной постановлением Правительства Республики Северная Осетия – Алания от 18 июля 2023 г. № 277</a:t>
            </a:r>
            <a:endParaRPr lang="ru-RU" sz="11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32155" marR="5080" indent="-678815" algn="ctr">
              <a:lnSpc>
                <a:spcPct val="111100"/>
              </a:lnSpc>
            </a:pPr>
            <a:endParaRPr lang="ru-RU" spc="-5" dirty="0">
              <a:latin typeface="Microsoft Sans Serif"/>
              <a:cs typeface="Microsoft Sans Serif"/>
            </a:endParaRPr>
          </a:p>
          <a:p>
            <a:pPr algn="ctr">
              <a:lnSpc>
                <a:spcPct val="100000"/>
              </a:lnSpc>
              <a:spcBef>
                <a:spcPts val="50"/>
              </a:spcBef>
            </a:pPr>
            <a:endParaRPr sz="1700" dirty="0">
              <a:latin typeface="Microsoft Sans Serif"/>
              <a:cs typeface="Microsoft Sans Serif"/>
            </a:endParaRPr>
          </a:p>
          <a:p>
            <a:pPr marL="28575" marR="653415">
              <a:lnSpc>
                <a:spcPct val="110000"/>
              </a:lnSpc>
              <a:tabLst>
                <a:tab pos="258445" algn="l"/>
              </a:tabLst>
            </a:pPr>
            <a:endParaRPr lang="ru-RU" sz="2000" spc="-5" dirty="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  <a:buChar char=""/>
            </a:pPr>
            <a:endParaRPr sz="2200" dirty="0">
              <a:latin typeface="Microsoft Sans Serif"/>
              <a:cs typeface="Microsoft Sans Serif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72B105E-045A-4325-BAF1-8E66F927DF56}"/>
              </a:ext>
            </a:extLst>
          </p:cNvPr>
          <p:cNvSpPr txBox="1"/>
          <p:nvPr/>
        </p:nvSpPr>
        <p:spPr>
          <a:xfrm>
            <a:off x="654050" y="241300"/>
            <a:ext cx="6248399" cy="646331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Министерство строительства и архитектуры Республики Северная Осетия - Алания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E21327E-C6B9-4046-978A-FB9E3500A1C5}"/>
              </a:ext>
            </a:extLst>
          </p:cNvPr>
          <p:cNvSpPr txBox="1"/>
          <p:nvPr/>
        </p:nvSpPr>
        <p:spPr>
          <a:xfrm>
            <a:off x="1896877" y="9851936"/>
            <a:ext cx="3762745" cy="600164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sz="1100" b="1" dirty="0">
                <a:latin typeface="Arial"/>
                <a:cs typeface="Arial"/>
              </a:rPr>
              <a:t>                    </a:t>
            </a:r>
            <a:r>
              <a:rPr lang="ru-RU" sz="1100" b="1" dirty="0" err="1">
                <a:latin typeface="Arial"/>
                <a:cs typeface="Arial"/>
              </a:rPr>
              <a:t>Еmai</a:t>
            </a:r>
            <a:r>
              <a:rPr lang="en-US" sz="1100" b="1" i="0" u="sng" dirty="0">
                <a:solidFill>
                  <a:srgbClr val="EB3630"/>
                </a:solidFill>
                <a:effectLst/>
                <a:latin typeface="PT Sans" panose="020B0503020203020204" pitchFamily="34" charset="-52"/>
                <a:hlinkClick r:id="rId8"/>
              </a:rPr>
              <a:t> http://minstroy.alania.gov.ru</a:t>
            </a:r>
            <a:endParaRPr kumimoji="0" lang="ru-RU" sz="1100" b="0" i="0" u="none" strike="noStrike" kern="1200" cap="none" spc="0" normalizeH="0" baseline="0" noProof="0" dirty="0">
              <a:ln>
                <a:noFill/>
              </a:ln>
              <a:solidFill>
                <a:srgbClr val="EB3630"/>
              </a:solidFill>
              <a:effectLst/>
              <a:uLnTx/>
              <a:uFillTx/>
              <a:latin typeface="PT Sans" panose="020B0604020202020204" pitchFamily="34" charset="-52"/>
              <a:ea typeface="+mn-ea"/>
              <a:cs typeface="+mn-cs"/>
            </a:endParaRPr>
          </a:p>
          <a:p>
            <a:pPr algn="just"/>
            <a:r>
              <a:rPr lang="ru-RU" sz="1100" b="1" dirty="0">
                <a:solidFill>
                  <a:srgbClr val="22272F"/>
                </a:solidFill>
                <a:latin typeface="PT Serif" panose="020A0603040505020204" pitchFamily="18" charset="-52"/>
              </a:rPr>
              <a:t>                          тел: 8(867) 2 40-57-43; </a:t>
            </a:r>
          </a:p>
          <a:p>
            <a:pPr algn="just"/>
            <a:r>
              <a:rPr lang="ru-RU" sz="1100" b="1" dirty="0">
                <a:latin typeface="Arial"/>
                <a:cs typeface="Arial"/>
              </a:rPr>
              <a:t>                       адрес: ул. Чкалова, д. 3</a:t>
            </a:r>
            <a:endParaRPr lang="ru-RU" sz="1100" b="1" dirty="0"/>
          </a:p>
        </p:txBody>
      </p:sp>
    </p:spTree>
    <p:extLst>
      <p:ext uri="{BB962C8B-B14F-4D97-AF65-F5344CB8AC3E}">
        <p14:creationId xmlns:p14="http://schemas.microsoft.com/office/powerpoint/2010/main" val="6642436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tausi\OneDrive\Рабочий стол\Анонс.png">
            <a:extLst>
              <a:ext uri="{FF2B5EF4-FFF2-40B4-BE49-F238E27FC236}">
                <a16:creationId xmlns:a16="http://schemas.microsoft.com/office/drawing/2014/main" id="{F41FB23D-1A57-46E3-B298-9F182E4E42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012" y="0"/>
            <a:ext cx="7578524" cy="10932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bject 6"/>
          <p:cNvSpPr txBox="1"/>
          <p:nvPr/>
        </p:nvSpPr>
        <p:spPr>
          <a:xfrm>
            <a:off x="425450" y="241300"/>
            <a:ext cx="6939844" cy="94897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50000"/>
              </a:lnSpc>
              <a:spcBef>
                <a:spcPts val="45"/>
              </a:spcBef>
            </a:pPr>
            <a:endParaRPr lang="ru-RU" sz="1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Bef>
                <a:spcPts val="45"/>
              </a:spcBef>
            </a:pPr>
            <a:endParaRPr lang="ru-RU" sz="1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Bef>
                <a:spcPts val="45"/>
              </a:spcBef>
            </a:pPr>
            <a:endParaRPr lang="ru-RU" sz="1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Bef>
                <a:spcPts val="45"/>
              </a:spcBef>
            </a:pPr>
            <a:endParaRPr lang="ru-RU" sz="1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45"/>
              </a:spcBef>
            </a:pP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700" algn="ctr"/>
            <a:r>
              <a:rPr lang="ru-RU" sz="1150" dirty="0"/>
              <a:t>ГБУ «Комплексный центр социального обслуживания населения Алагирского района» </a:t>
            </a:r>
          </a:p>
          <a:p>
            <a:pPr marL="12700" algn="ctr"/>
            <a:r>
              <a:rPr lang="ru-RU" sz="1150" dirty="0"/>
              <a:t>363240, г. Алагир, ул. Комсомольская, 28.</a:t>
            </a:r>
          </a:p>
          <a:p>
            <a:pPr marL="12700" algn="ctr"/>
            <a:r>
              <a:rPr lang="ru-RU" sz="1150" dirty="0"/>
              <a:t>Директор  </a:t>
            </a:r>
            <a:r>
              <a:rPr lang="ru-RU" sz="1150" dirty="0" err="1"/>
              <a:t>Бутаев</a:t>
            </a:r>
            <a:r>
              <a:rPr lang="ru-RU" sz="1150" dirty="0"/>
              <a:t> Аслан Сергеевич,  т</a:t>
            </a:r>
            <a:r>
              <a:rPr sz="1150" dirty="0" err="1"/>
              <a:t>ел</a:t>
            </a:r>
            <a:r>
              <a:rPr lang="ru-RU" sz="1150" dirty="0"/>
              <a:t>: 8(8672)31-3-28-42;</a:t>
            </a:r>
          </a:p>
          <a:p>
            <a:pPr marL="12700"/>
            <a:endParaRPr lang="ru-RU" sz="1150" dirty="0"/>
          </a:p>
          <a:p>
            <a:pPr marL="12700" algn="ctr"/>
            <a:r>
              <a:rPr lang="ru-RU" sz="1150" dirty="0"/>
              <a:t>ГБУ «Комплексный центр социального обслуживания населения Ардонского района»</a:t>
            </a:r>
          </a:p>
          <a:p>
            <a:pPr marL="12700" algn="ctr"/>
            <a:r>
              <a:rPr lang="ru-RU" sz="1150" dirty="0"/>
              <a:t> 363240, г. Ардон, ул. Пролетарская, 71. </a:t>
            </a:r>
          </a:p>
          <a:p>
            <a:pPr marL="12700" algn="ctr"/>
            <a:r>
              <a:rPr lang="ru-RU" sz="1150" dirty="0"/>
              <a:t>Директор  </a:t>
            </a:r>
            <a:r>
              <a:rPr lang="ru-RU" sz="1150" dirty="0" err="1"/>
              <a:t>Кесаев</a:t>
            </a:r>
            <a:r>
              <a:rPr lang="ru-RU" sz="1150" dirty="0"/>
              <a:t> Игорь Русланович, тел: 8(8672)32- 3-37-07;</a:t>
            </a:r>
          </a:p>
          <a:p>
            <a:pPr marL="12700" algn="ctr"/>
            <a:endParaRPr lang="ru-RU" sz="1150" dirty="0"/>
          </a:p>
          <a:p>
            <a:pPr marL="12700" algn="ctr"/>
            <a:r>
              <a:rPr lang="ru-RU" sz="1150" dirty="0"/>
              <a:t>ГБУ «Комплексный центр социального обслуживания населения Дигорского района»</a:t>
            </a:r>
          </a:p>
          <a:p>
            <a:pPr marL="12700" algn="ctr"/>
            <a:r>
              <a:rPr lang="ru-RU" sz="1150" dirty="0"/>
              <a:t>363410,  г. Дигора, ул. Энгельса, 37. </a:t>
            </a:r>
          </a:p>
          <a:p>
            <a:pPr marL="12700" algn="ctr"/>
            <a:r>
              <a:rPr lang="ru-RU" sz="1150" dirty="0"/>
              <a:t>Директор </a:t>
            </a:r>
            <a:r>
              <a:rPr lang="ru-RU" sz="1150" dirty="0" err="1"/>
              <a:t>Беккузаров</a:t>
            </a:r>
            <a:r>
              <a:rPr lang="ru-RU" sz="1150" dirty="0"/>
              <a:t> Артем </a:t>
            </a:r>
            <a:r>
              <a:rPr lang="ru-RU" sz="1150" dirty="0" err="1"/>
              <a:t>Казгериевич</a:t>
            </a:r>
            <a:r>
              <a:rPr lang="ru-RU" sz="1150" dirty="0"/>
              <a:t>, т</a:t>
            </a:r>
            <a:r>
              <a:rPr sz="1150" dirty="0" err="1"/>
              <a:t>ел</a:t>
            </a:r>
            <a:r>
              <a:rPr lang="ru-RU" sz="1150" dirty="0"/>
              <a:t>:  </a:t>
            </a:r>
            <a:r>
              <a:rPr sz="1150" dirty="0"/>
              <a:t> </a:t>
            </a:r>
            <a:r>
              <a:rPr lang="ru-RU" sz="1150" dirty="0"/>
              <a:t>8(867)33- 92-4-05;</a:t>
            </a:r>
          </a:p>
          <a:p>
            <a:endParaRPr lang="ru-RU" sz="1150" dirty="0"/>
          </a:p>
          <a:p>
            <a:pPr marL="12700" algn="ctr">
              <a:spcBef>
                <a:spcPts val="100"/>
              </a:spcBef>
            </a:pPr>
            <a:r>
              <a:rPr lang="ru-RU" sz="1150" dirty="0"/>
              <a:t>ГБУ «Комплексный центр социального обслуживания населения Ирафского района»</a:t>
            </a:r>
          </a:p>
          <a:p>
            <a:pPr marL="12700" algn="ctr">
              <a:spcBef>
                <a:spcPts val="100"/>
              </a:spcBef>
            </a:pPr>
            <a:r>
              <a:rPr lang="ru-RU" sz="1150" dirty="0"/>
              <a:t> 363500, с. Чикола,  ул. </a:t>
            </a:r>
            <a:r>
              <a:rPr lang="ru-RU" sz="1150" dirty="0" err="1"/>
              <a:t>Макоева</a:t>
            </a:r>
            <a:r>
              <a:rPr lang="ru-RU" sz="1150" dirty="0"/>
              <a:t>, 23.</a:t>
            </a:r>
          </a:p>
          <a:p>
            <a:pPr marL="12700" algn="ctr">
              <a:spcBef>
                <a:spcPts val="100"/>
              </a:spcBef>
            </a:pPr>
            <a:r>
              <a:rPr lang="ru-RU" sz="1150" dirty="0"/>
              <a:t>Директор  Медоева Эмма </a:t>
            </a:r>
            <a:r>
              <a:rPr lang="ru-RU" sz="1150" dirty="0" err="1"/>
              <a:t>Кубадиевна</a:t>
            </a:r>
            <a:r>
              <a:rPr lang="ru-RU" sz="1150" dirty="0"/>
              <a:t>, т</a:t>
            </a:r>
            <a:r>
              <a:rPr sz="1150" dirty="0" err="1"/>
              <a:t>ел</a:t>
            </a:r>
            <a:r>
              <a:rPr lang="ru-RU" sz="1150" dirty="0"/>
              <a:t>:</a:t>
            </a:r>
            <a:r>
              <a:rPr sz="1150" dirty="0"/>
              <a:t> </a:t>
            </a:r>
            <a:r>
              <a:rPr lang="ru-RU" sz="1150" dirty="0"/>
              <a:t> 8(867) 34- 3-12-36</a:t>
            </a:r>
          </a:p>
          <a:p>
            <a:pPr marL="12700" algn="ctr">
              <a:spcBef>
                <a:spcPts val="100"/>
              </a:spcBef>
            </a:pPr>
            <a:endParaRPr lang="ru-RU" sz="1150" dirty="0"/>
          </a:p>
          <a:p>
            <a:pPr algn="ctr"/>
            <a:r>
              <a:rPr lang="ru-RU" sz="1150" dirty="0"/>
              <a:t>ГБУ «Комплексный центр социального обслуживания населения Кировского района»  </a:t>
            </a:r>
          </a:p>
          <a:p>
            <a:pPr algn="ctr"/>
            <a:r>
              <a:rPr lang="ru-RU" sz="1150" dirty="0"/>
              <a:t>363600, с. Эльхотово, ул. </a:t>
            </a:r>
            <a:r>
              <a:rPr lang="ru-RU" sz="1150" dirty="0" err="1"/>
              <a:t>Зортова</a:t>
            </a:r>
            <a:r>
              <a:rPr lang="ru-RU" sz="1150" dirty="0"/>
              <a:t>, 20.</a:t>
            </a:r>
          </a:p>
          <a:p>
            <a:pPr algn="ctr"/>
            <a:r>
              <a:rPr lang="ru-RU" sz="1150" dirty="0"/>
              <a:t>Директор </a:t>
            </a:r>
            <a:r>
              <a:rPr lang="ru-RU" sz="1150" dirty="0" err="1"/>
              <a:t>Чеджемова</a:t>
            </a:r>
            <a:r>
              <a:rPr lang="ru-RU" sz="1150" dirty="0"/>
              <a:t> </a:t>
            </a:r>
            <a:r>
              <a:rPr lang="ru-RU" sz="1150" dirty="0" err="1"/>
              <a:t>Рузана</a:t>
            </a:r>
            <a:r>
              <a:rPr lang="ru-RU" sz="1150" dirty="0"/>
              <a:t> </a:t>
            </a:r>
            <a:r>
              <a:rPr lang="ru-RU" sz="1150" dirty="0" err="1"/>
              <a:t>Хазбатыровна</a:t>
            </a:r>
            <a:r>
              <a:rPr lang="ru-RU" sz="1150" dirty="0"/>
              <a:t>, т</a:t>
            </a:r>
            <a:r>
              <a:rPr sz="1150" dirty="0" err="1"/>
              <a:t>ел</a:t>
            </a:r>
            <a:r>
              <a:rPr lang="ru-RU" sz="1150" dirty="0"/>
              <a:t>: </a:t>
            </a:r>
            <a:r>
              <a:rPr sz="1150" dirty="0"/>
              <a:t> </a:t>
            </a:r>
            <a:r>
              <a:rPr lang="ru-RU" sz="1150" dirty="0"/>
              <a:t>8(897)35-5-20-63</a:t>
            </a:r>
          </a:p>
          <a:p>
            <a:pPr algn="ctr"/>
            <a:endParaRPr lang="ru-RU" sz="1150" dirty="0"/>
          </a:p>
          <a:p>
            <a:pPr algn="ctr"/>
            <a:r>
              <a:rPr lang="ru-RU" sz="1150" dirty="0"/>
              <a:t>ГБУ «Комплексный центр социального обслуживания населения Моздокского района»</a:t>
            </a:r>
          </a:p>
          <a:p>
            <a:pPr algn="ctr"/>
            <a:r>
              <a:rPr lang="ru-RU" sz="1150" dirty="0"/>
              <a:t>  363750,  г.  Моздок, ул. Октябрьская,д.78.</a:t>
            </a:r>
          </a:p>
          <a:p>
            <a:pPr algn="ctr"/>
            <a:r>
              <a:rPr lang="ru-RU" sz="1150" dirty="0"/>
              <a:t>Директор  </a:t>
            </a:r>
            <a:r>
              <a:rPr lang="ru-RU" sz="1150" dirty="0" err="1"/>
              <a:t>Кулябин</a:t>
            </a:r>
            <a:r>
              <a:rPr lang="ru-RU" sz="1150" dirty="0"/>
              <a:t> Роман Николаевич, тел:  8(8672)77-03-07</a:t>
            </a:r>
          </a:p>
          <a:p>
            <a:pPr algn="ctr"/>
            <a:endParaRPr lang="ru-RU" sz="1150" dirty="0"/>
          </a:p>
          <a:p>
            <a:pPr algn="ctr"/>
            <a:r>
              <a:rPr lang="ru-RU" sz="1150" dirty="0"/>
              <a:t>ГБУ «Комплексный центр социального обслуживания населения Правобережного района»   </a:t>
            </a:r>
          </a:p>
          <a:p>
            <a:pPr algn="ctr"/>
            <a:r>
              <a:rPr lang="ru-RU" sz="1150" dirty="0"/>
              <a:t>363029,  г. Беслан, ул. Плиева, 16</a:t>
            </a:r>
          </a:p>
          <a:p>
            <a:pPr algn="ctr"/>
            <a:r>
              <a:rPr sz="1150" dirty="0"/>
              <a:t> </a:t>
            </a:r>
            <a:r>
              <a:rPr lang="ru-RU" sz="1150" dirty="0"/>
              <a:t>Директор  </a:t>
            </a:r>
            <a:r>
              <a:rPr lang="ru-RU" sz="1150" dirty="0" err="1"/>
              <a:t>Мрикаев</a:t>
            </a:r>
            <a:r>
              <a:rPr lang="ru-RU" sz="1150" dirty="0"/>
              <a:t> Аслан </a:t>
            </a:r>
            <a:r>
              <a:rPr lang="ru-RU" sz="1150" dirty="0" err="1"/>
              <a:t>Махарбекович</a:t>
            </a:r>
            <a:r>
              <a:rPr lang="ru-RU" sz="1150" dirty="0"/>
              <a:t>, т</a:t>
            </a:r>
            <a:r>
              <a:rPr sz="1150" dirty="0" err="1"/>
              <a:t>ел</a:t>
            </a:r>
            <a:r>
              <a:rPr lang="ru-RU" sz="1150" dirty="0"/>
              <a:t>: 8(867)37-3-33-66</a:t>
            </a:r>
          </a:p>
          <a:p>
            <a:endParaRPr lang="ru-RU" sz="1150" dirty="0"/>
          </a:p>
          <a:p>
            <a:pPr algn="ctr"/>
            <a:r>
              <a:rPr lang="ru-RU" sz="1150" dirty="0"/>
              <a:t>ГБУ «Комплексный центр социального обслуживания населения Пригородного района»  </a:t>
            </a:r>
          </a:p>
          <a:p>
            <a:pPr algn="ctr"/>
            <a:r>
              <a:rPr lang="ru-RU" sz="1150" dirty="0"/>
              <a:t>363131,  с. Октябрьское, ул. Маяковского, 34.</a:t>
            </a:r>
          </a:p>
          <a:p>
            <a:pPr algn="ctr"/>
            <a:r>
              <a:rPr lang="ru-RU" sz="1150" dirty="0"/>
              <a:t>Директор  </a:t>
            </a:r>
            <a:r>
              <a:rPr lang="ru-RU" sz="1150" dirty="0" err="1"/>
              <a:t>Токаева</a:t>
            </a:r>
            <a:r>
              <a:rPr lang="ru-RU" sz="1150" dirty="0"/>
              <a:t> Марина </a:t>
            </a:r>
            <a:r>
              <a:rPr lang="ru-RU" sz="1150" dirty="0" err="1"/>
              <a:t>Рамазановна</a:t>
            </a:r>
            <a:r>
              <a:rPr lang="ru-RU" sz="1150" dirty="0"/>
              <a:t>, т</a:t>
            </a:r>
            <a:r>
              <a:rPr sz="1150" dirty="0" err="1"/>
              <a:t>ел</a:t>
            </a:r>
            <a:r>
              <a:rPr lang="ru-RU" sz="1150" dirty="0"/>
              <a:t>:</a:t>
            </a:r>
            <a:r>
              <a:rPr sz="1150" dirty="0"/>
              <a:t> </a:t>
            </a:r>
            <a:r>
              <a:rPr lang="ru-RU" sz="1150" dirty="0"/>
              <a:t> </a:t>
            </a:r>
            <a:r>
              <a:rPr sz="1150" dirty="0"/>
              <a:t> </a:t>
            </a:r>
            <a:r>
              <a:rPr lang="ru-RU" sz="1150" dirty="0"/>
              <a:t>8(867)38-2-20-84</a:t>
            </a:r>
          </a:p>
          <a:p>
            <a:pPr algn="ctr"/>
            <a:endParaRPr lang="ru-RU" sz="1150" dirty="0"/>
          </a:p>
          <a:p>
            <a:pPr algn="ctr"/>
            <a:r>
              <a:rPr lang="ru-RU" sz="1150" dirty="0"/>
              <a:t>ГБУ «Комплексный центр социального обслуживания населения </a:t>
            </a:r>
            <a:r>
              <a:rPr lang="ru-RU" sz="1150" dirty="0" err="1"/>
              <a:t>Иристонского</a:t>
            </a:r>
            <a:r>
              <a:rPr lang="ru-RU" sz="1150" dirty="0"/>
              <a:t>  района г. Владикавказ»,</a:t>
            </a:r>
          </a:p>
          <a:p>
            <a:pPr algn="ctr"/>
            <a:r>
              <a:rPr lang="ru-RU" sz="1150" dirty="0"/>
              <a:t> 362025, г. Владикавказ, ул. Ватутина, 17.</a:t>
            </a:r>
          </a:p>
          <a:p>
            <a:pPr algn="ctr"/>
            <a:r>
              <a:rPr lang="ru-RU" sz="1150" dirty="0"/>
              <a:t>Директор  </a:t>
            </a:r>
            <a:r>
              <a:rPr lang="ru-RU" sz="1150" dirty="0" err="1"/>
              <a:t>Дзоблаева</a:t>
            </a:r>
            <a:r>
              <a:rPr lang="ru-RU" sz="1150" dirty="0"/>
              <a:t> Альбина </a:t>
            </a:r>
            <a:r>
              <a:rPr lang="ru-RU" sz="1150" dirty="0" err="1"/>
              <a:t>Хасановна</a:t>
            </a:r>
            <a:r>
              <a:rPr lang="ru-RU" sz="1150" dirty="0"/>
              <a:t>, т</a:t>
            </a:r>
            <a:r>
              <a:rPr sz="1150" dirty="0" err="1"/>
              <a:t>ел</a:t>
            </a:r>
            <a:r>
              <a:rPr lang="ru-RU" sz="1150" dirty="0"/>
              <a:t>:</a:t>
            </a:r>
            <a:r>
              <a:rPr sz="1150" dirty="0"/>
              <a:t> </a:t>
            </a:r>
            <a:r>
              <a:rPr lang="ru-RU" sz="1150" dirty="0"/>
              <a:t> </a:t>
            </a:r>
            <a:r>
              <a:rPr sz="1150" dirty="0"/>
              <a:t> </a:t>
            </a:r>
            <a:r>
              <a:rPr lang="ru-RU" sz="1150" dirty="0"/>
              <a:t>8(867) 2-30-30-91</a:t>
            </a:r>
          </a:p>
          <a:p>
            <a:endParaRPr lang="ru-RU" sz="1150" dirty="0"/>
          </a:p>
          <a:p>
            <a:pPr algn="ctr"/>
            <a:r>
              <a:rPr lang="ru-RU" sz="1150" dirty="0"/>
              <a:t>ГБУ «Комплексный центр социального обслуживания населения Затеречного района г. Владикавказ»,</a:t>
            </a:r>
          </a:p>
          <a:p>
            <a:pPr algn="ctr"/>
            <a:r>
              <a:rPr lang="ru-RU" sz="1150" dirty="0"/>
              <a:t>362015, </a:t>
            </a:r>
            <a:r>
              <a:rPr lang="ru-RU" sz="1150" dirty="0" err="1"/>
              <a:t>г.Владикавказ</a:t>
            </a:r>
            <a:r>
              <a:rPr lang="ru-RU" sz="1150" dirty="0"/>
              <a:t>, Охотничий пер., 1.</a:t>
            </a:r>
          </a:p>
          <a:p>
            <a:pPr algn="ctr"/>
            <a:r>
              <a:rPr lang="ru-RU" sz="1150" dirty="0"/>
              <a:t>Директор  </a:t>
            </a:r>
            <a:r>
              <a:rPr lang="ru-RU" sz="1150" dirty="0" err="1"/>
              <a:t>Гуриева</a:t>
            </a:r>
            <a:r>
              <a:rPr lang="ru-RU" sz="1150" dirty="0"/>
              <a:t> Диана </a:t>
            </a:r>
            <a:r>
              <a:rPr lang="ru-RU" sz="1150" dirty="0" err="1"/>
              <a:t>Ахсарбековна</a:t>
            </a:r>
            <a:r>
              <a:rPr lang="ru-RU" sz="1150" dirty="0"/>
              <a:t>, т</a:t>
            </a:r>
            <a:r>
              <a:rPr sz="1150" dirty="0" err="1"/>
              <a:t>ел</a:t>
            </a:r>
            <a:r>
              <a:rPr lang="ru-RU" sz="1150" dirty="0"/>
              <a:t>:  8(8672)25-42-78</a:t>
            </a:r>
          </a:p>
          <a:p>
            <a:pPr algn="ctr"/>
            <a:endParaRPr lang="ru-RU" sz="1150" dirty="0"/>
          </a:p>
          <a:p>
            <a:pPr algn="ctr"/>
            <a:r>
              <a:rPr lang="ru-RU" sz="1150" dirty="0"/>
              <a:t>ГБУ «Комплексный центр социального обслуживания населения Промышленного района </a:t>
            </a:r>
            <a:r>
              <a:rPr lang="ru-RU" sz="1150" dirty="0" err="1"/>
              <a:t>г.Владикавказ</a:t>
            </a:r>
            <a:r>
              <a:rPr lang="ru-RU" sz="1150" dirty="0"/>
              <a:t>», 362021, </a:t>
            </a:r>
            <a:r>
              <a:rPr lang="ru-RU" sz="1150" dirty="0" err="1"/>
              <a:t>г.Владикавказ</a:t>
            </a:r>
            <a:r>
              <a:rPr lang="ru-RU" sz="1150" dirty="0"/>
              <a:t>, ул. Пожарского, 14 а.</a:t>
            </a:r>
          </a:p>
          <a:p>
            <a:pPr algn="ctr"/>
            <a:r>
              <a:rPr lang="ru-RU" sz="1150" dirty="0"/>
              <a:t>Директор  </a:t>
            </a:r>
            <a:r>
              <a:rPr lang="ru-RU" sz="1150" dirty="0" err="1"/>
              <a:t>Цаллаев</a:t>
            </a:r>
            <a:r>
              <a:rPr lang="ru-RU" sz="1150" dirty="0"/>
              <a:t> Виктор </a:t>
            </a:r>
            <a:r>
              <a:rPr lang="ru-RU" sz="1150" dirty="0" err="1"/>
              <a:t>Хамицевич</a:t>
            </a:r>
            <a:r>
              <a:rPr lang="ru-RU" sz="1150" dirty="0"/>
              <a:t>, т</a:t>
            </a:r>
            <a:r>
              <a:rPr sz="1150" dirty="0" err="1"/>
              <a:t>ел</a:t>
            </a:r>
            <a:r>
              <a:rPr lang="ru-RU" sz="1150" dirty="0"/>
              <a:t>:</a:t>
            </a:r>
            <a:r>
              <a:rPr sz="1150" dirty="0"/>
              <a:t> -</a:t>
            </a:r>
            <a:r>
              <a:rPr lang="ru-RU" sz="1150" dirty="0"/>
              <a:t>8(867)2 40-54-07</a:t>
            </a:r>
          </a:p>
          <a:p>
            <a:pPr algn="ctr"/>
            <a:endParaRPr lang="ru-RU" sz="1150" dirty="0"/>
          </a:p>
          <a:p>
            <a:pPr algn="ctr"/>
            <a:r>
              <a:rPr lang="ru-RU" sz="1150" dirty="0"/>
              <a:t>ГБУ «Комплексный центр социального обслуживания населения Северо-Западного </a:t>
            </a:r>
            <a:r>
              <a:rPr lang="ru-RU" sz="1150" dirty="0" err="1"/>
              <a:t>районаг.Владикавказ</a:t>
            </a:r>
            <a:r>
              <a:rPr lang="ru-RU" sz="1150" dirty="0"/>
              <a:t>»,</a:t>
            </a:r>
          </a:p>
          <a:p>
            <a:pPr algn="ctr"/>
            <a:r>
              <a:rPr lang="ru-RU" sz="1150" dirty="0"/>
              <a:t>362031, г. Владикавказ, проспект Коста, 298.</a:t>
            </a:r>
          </a:p>
          <a:p>
            <a:pPr algn="ctr"/>
            <a:r>
              <a:rPr lang="ru-RU" sz="1150" dirty="0"/>
              <a:t>Директор – </a:t>
            </a:r>
            <a:r>
              <a:rPr lang="ru-RU" sz="1150" dirty="0" err="1"/>
              <a:t>Сланова</a:t>
            </a:r>
            <a:r>
              <a:rPr lang="ru-RU" sz="1150" dirty="0"/>
              <a:t> Белла </a:t>
            </a:r>
            <a:r>
              <a:rPr lang="ru-RU" sz="1150" dirty="0" err="1"/>
              <a:t>Хасановна</a:t>
            </a:r>
            <a:r>
              <a:rPr lang="ru-RU" sz="1150" dirty="0"/>
              <a:t>, т</a:t>
            </a:r>
            <a:r>
              <a:rPr sz="1150" dirty="0" err="1"/>
              <a:t>ел</a:t>
            </a:r>
            <a:r>
              <a:rPr lang="ru-RU" sz="1150" dirty="0"/>
              <a:t>: 8(8672)74-05-89</a:t>
            </a:r>
          </a:p>
        </p:txBody>
      </p:sp>
      <p:sp>
        <p:nvSpPr>
          <p:cNvPr id="8" name="Скругленный прямоугольник 3">
            <a:extLst>
              <a:ext uri="{FF2B5EF4-FFF2-40B4-BE49-F238E27FC236}">
                <a16:creationId xmlns:a16="http://schemas.microsoft.com/office/drawing/2014/main" id="{66E21105-F2CE-45FA-8935-2A1F83717860}"/>
              </a:ext>
            </a:extLst>
          </p:cNvPr>
          <p:cNvSpPr/>
          <p:nvPr/>
        </p:nvSpPr>
        <p:spPr>
          <a:xfrm>
            <a:off x="1187450" y="393700"/>
            <a:ext cx="5029200" cy="838200"/>
          </a:xfrm>
          <a:prstGeom prst="roundRect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/>
              <a:t>Учреждения социального обслуживания, осуществляющие социальное сопровождение и предоставляющие социальные услуги участникам СВО и членам их семей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tausi\OneDrive\Рабочий стол\Анонс.png">
            <a:extLst>
              <a:ext uri="{FF2B5EF4-FFF2-40B4-BE49-F238E27FC236}">
                <a16:creationId xmlns:a16="http://schemas.microsoft.com/office/drawing/2014/main" id="{F41FB23D-1A57-46E3-B298-9F182E4E42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67" y="14877"/>
            <a:ext cx="7578524" cy="10932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bject 6"/>
          <p:cNvSpPr txBox="1"/>
          <p:nvPr/>
        </p:nvSpPr>
        <p:spPr>
          <a:xfrm>
            <a:off x="425450" y="241300"/>
            <a:ext cx="6939844" cy="130548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50000"/>
              </a:lnSpc>
              <a:spcBef>
                <a:spcPts val="45"/>
              </a:spcBef>
            </a:pPr>
            <a:endParaRPr lang="ru-RU" sz="1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Bef>
                <a:spcPts val="45"/>
              </a:spcBef>
            </a:pPr>
            <a:endParaRPr lang="ru-RU" sz="1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Bef>
                <a:spcPts val="45"/>
              </a:spcBef>
            </a:pPr>
            <a:endParaRPr lang="ru-RU" sz="1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Bef>
                <a:spcPts val="45"/>
              </a:spcBef>
            </a:pPr>
            <a:endParaRPr lang="ru-RU" sz="1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45"/>
              </a:spcBef>
            </a:pP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700" algn="ctr"/>
            <a:endParaRPr lang="ru-RU" sz="1200" dirty="0"/>
          </a:p>
        </p:txBody>
      </p:sp>
      <p:sp>
        <p:nvSpPr>
          <p:cNvPr id="8" name="Скругленный прямоугольник 3">
            <a:extLst>
              <a:ext uri="{FF2B5EF4-FFF2-40B4-BE49-F238E27FC236}">
                <a16:creationId xmlns:a16="http://schemas.microsoft.com/office/drawing/2014/main" id="{66E21105-F2CE-45FA-8935-2A1F83717860}"/>
              </a:ext>
            </a:extLst>
          </p:cNvPr>
          <p:cNvSpPr/>
          <p:nvPr/>
        </p:nvSpPr>
        <p:spPr>
          <a:xfrm>
            <a:off x="1298929" y="566709"/>
            <a:ext cx="5029200" cy="1219200"/>
          </a:xfrm>
          <a:prstGeom prst="roundRect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/>
              <a:t>Учреждения социального обслуживания, осуществляющие социально-медицинскую реабилитацию участников СВО и членов их семей, в том числе: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38AC742-3200-45EE-BA37-AA21C6D2C1F0}"/>
              </a:ext>
            </a:extLst>
          </p:cNvPr>
          <p:cNvSpPr txBox="1"/>
          <p:nvPr/>
        </p:nvSpPr>
        <p:spPr>
          <a:xfrm>
            <a:off x="654050" y="1993900"/>
            <a:ext cx="6400800" cy="83304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консультативную помощь врачей-специалистов: терапевта, невролога, кардиолога, гастроэнтеролога, ревматолога, офтальмолога, психотерапевта, лор-врача, врача ЛФК, физиотерапевта, рефлексотерапевта, </a:t>
            </a:r>
            <a:r>
              <a:rPr lang="ru-RU" sz="1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гирудотерапевта</a:t>
            </a:r>
            <a:r>
              <a:rPr lang="ru-RU" sz="1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врача ультразвуковой диагностики, функциональной диагностики, физиотерапевтические процедуры (магнитотерапия, </a:t>
            </a:r>
            <a:r>
              <a:rPr lang="ru-RU" sz="1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свето</a:t>
            </a:r>
            <a:r>
              <a:rPr lang="ru-RU" sz="1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электролечение, </a:t>
            </a:r>
            <a:r>
              <a:rPr lang="ru-RU" sz="1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фонофорез</a:t>
            </a:r>
            <a:r>
              <a:rPr lang="ru-RU" sz="1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лекарственный, КВЧ-терапия, ДДТ, парафинолечение, </a:t>
            </a:r>
            <a:r>
              <a:rPr lang="ru-RU" sz="1200" b="1" spc="-3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дарсонвализацию, ультразвуковую терапию, </a:t>
            </a:r>
            <a:r>
              <a:rPr lang="ru-RU" sz="1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лечение гальваническими токами, СМВ-терапию, </a:t>
            </a:r>
            <a:r>
              <a:rPr lang="ru-RU" sz="1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магнито</a:t>
            </a:r>
            <a:r>
              <a:rPr lang="ru-RU" sz="1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-лазерная терапию), рефлексотерапию, массаж, гидромассаж, бальнеотерапию (водолечебница), </a:t>
            </a:r>
            <a:r>
              <a:rPr lang="ru-RU" sz="1200" b="1" spc="-4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озонотерапию, электросон</a:t>
            </a:r>
            <a:r>
              <a:rPr lang="ru-RU" sz="1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ru-RU" sz="1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высокотоновую</a:t>
            </a:r>
            <a:r>
              <a:rPr lang="ru-RU" sz="1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терапию Хай Топ (</a:t>
            </a:r>
            <a:r>
              <a:rPr lang="ru-RU" sz="1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HiToP</a:t>
            </a:r>
            <a:r>
              <a:rPr lang="ru-RU" sz="1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)-инновационное направление в развитии электротерапии, грязевые процедуры, </a:t>
            </a:r>
            <a:r>
              <a:rPr lang="ru-RU" sz="1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парафинотерпию</a:t>
            </a:r>
            <a:r>
              <a:rPr lang="ru-RU" sz="1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ru-RU" sz="1200" b="1" spc="-4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г</a:t>
            </a:r>
            <a:r>
              <a:rPr lang="ru-RU" sz="1200" b="1" spc="-3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алокамеру (соляная пещера), </a:t>
            </a:r>
            <a:r>
              <a:rPr lang="ru-RU" sz="1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кинезотерапию</a:t>
            </a:r>
            <a:r>
              <a:rPr lang="ru-RU" sz="1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(лечение движением), ароматерапию, ЛФК, адаптивную физическую культуру, скандинавскую ходьбу, </a:t>
            </a:r>
            <a:r>
              <a:rPr lang="ru-RU" sz="1200" b="1" spc="-4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электросон</a:t>
            </a:r>
            <a:r>
              <a:rPr lang="ru-RU" sz="1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algn="ctr"/>
            <a:endParaRPr lang="ru-RU" sz="14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ru-RU" sz="1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ГБУ «Центр дневного пребывания граждан пожилого возраста и инвалидов» </a:t>
            </a:r>
          </a:p>
          <a:p>
            <a:pPr algn="ctr"/>
            <a: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г. Владикавказ, ул. З. Космодемьянской, 5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Директор  </a:t>
            </a:r>
            <a:r>
              <a:rPr lang="ru-RU" sz="1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Багаева</a:t>
            </a:r>
            <a: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Марина Сергеевна, </a:t>
            </a:r>
          </a:p>
          <a:p>
            <a:pPr algn="ctr"/>
            <a: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тел: 8(8672)74-94-82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ru-RU" sz="14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ru-RU" sz="1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ГБУ «Республиканский геронтологический центр» </a:t>
            </a:r>
          </a:p>
          <a:p>
            <a:pPr algn="ctr"/>
            <a: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г. Владикавказ ул. Комсомольская, 40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Директор 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Цаллагова</a:t>
            </a:r>
            <a: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Людмила Харитоновна, </a:t>
            </a:r>
          </a:p>
          <a:p>
            <a:pPr algn="ctr"/>
            <a: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тел: 8(8672) 40 44 96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ru-RU" sz="14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ru-RU" sz="1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ГБУ «Санаторий «Сосновая роща»</a:t>
            </a:r>
            <a: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г. Владикавказ, проспект Коста, 2Б.</a:t>
            </a:r>
            <a:b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Директор 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Джиоева Инна </a:t>
            </a:r>
            <a:r>
              <a:rPr lang="ru-RU" sz="1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Рубеновна</a:t>
            </a:r>
            <a: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</a:p>
          <a:p>
            <a:pPr algn="ctr"/>
            <a: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тел: 8(8672) 40-48-40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ru-RU" sz="14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ru-RU" sz="1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ГБУ « Санаторий «Осетия»</a:t>
            </a:r>
            <a: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г. Владикавказ, проспект Коста, 12.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Директор   </a:t>
            </a:r>
            <a:r>
              <a:rPr lang="ru-RU" sz="1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Зангиева</a:t>
            </a:r>
            <a: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Елизавета </a:t>
            </a:r>
            <a:r>
              <a:rPr lang="ru-RU" sz="1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Черменовна</a:t>
            </a:r>
            <a: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</a:p>
          <a:p>
            <a:pPr algn="ctr"/>
            <a: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тел: 8(867) 225-35-39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spcAft>
                <a:spcPts val="800"/>
              </a:spcAft>
            </a:pPr>
            <a:endParaRPr lang="ru-RU" sz="14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ru-RU" sz="1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ГБУ «Республиканский центр реабилитации инвалидов и граждан пожилого возраста с нарушениями опорно-двигательного аппарата»</a:t>
            </a:r>
          </a:p>
          <a:p>
            <a:pPr algn="ctr"/>
            <a: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362027, г. Владикавказ, ул. Титова, д. 15.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Директор 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Цаллагова</a:t>
            </a:r>
            <a: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Жана Викторовна, </a:t>
            </a:r>
          </a:p>
          <a:p>
            <a:pPr algn="ctr"/>
            <a: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тел:  8(8672) 505278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06697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tausi\OneDrive\Рабочий стол\Анонс.png">
            <a:extLst>
              <a:ext uri="{FF2B5EF4-FFF2-40B4-BE49-F238E27FC236}">
                <a16:creationId xmlns:a16="http://schemas.microsoft.com/office/drawing/2014/main" id="{F41FB23D-1A57-46E3-B298-9F182E4E42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67" y="14877"/>
            <a:ext cx="7578524" cy="10932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bject 6"/>
          <p:cNvSpPr txBox="1"/>
          <p:nvPr/>
        </p:nvSpPr>
        <p:spPr>
          <a:xfrm>
            <a:off x="425450" y="241300"/>
            <a:ext cx="6939844" cy="130548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50000"/>
              </a:lnSpc>
              <a:spcBef>
                <a:spcPts val="45"/>
              </a:spcBef>
            </a:pPr>
            <a:endParaRPr lang="ru-RU" sz="1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Bef>
                <a:spcPts val="45"/>
              </a:spcBef>
            </a:pPr>
            <a:endParaRPr lang="ru-RU" sz="1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Bef>
                <a:spcPts val="45"/>
              </a:spcBef>
            </a:pPr>
            <a:endParaRPr lang="ru-RU" sz="1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Bef>
                <a:spcPts val="45"/>
              </a:spcBef>
            </a:pPr>
            <a:endParaRPr lang="ru-RU" sz="1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45"/>
              </a:spcBef>
            </a:pP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700" algn="ctr"/>
            <a:endParaRPr lang="ru-RU" sz="1200" dirty="0"/>
          </a:p>
        </p:txBody>
      </p:sp>
      <p:sp>
        <p:nvSpPr>
          <p:cNvPr id="8" name="Скругленный прямоугольник 3">
            <a:extLst>
              <a:ext uri="{FF2B5EF4-FFF2-40B4-BE49-F238E27FC236}">
                <a16:creationId xmlns:a16="http://schemas.microsoft.com/office/drawing/2014/main" id="{66E21105-F2CE-45FA-8935-2A1F83717860}"/>
              </a:ext>
            </a:extLst>
          </p:cNvPr>
          <p:cNvSpPr/>
          <p:nvPr/>
        </p:nvSpPr>
        <p:spPr>
          <a:xfrm>
            <a:off x="1187450" y="393700"/>
            <a:ext cx="5029200" cy="838200"/>
          </a:xfrm>
          <a:prstGeom prst="roundRect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/>
              <a:t>Управления социальной защиты населения Республики Северная Осетия-Алания, предоставляющие меры социальной поддержки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38AC742-3200-45EE-BA37-AA21C6D2C1F0}"/>
              </a:ext>
            </a:extLst>
          </p:cNvPr>
          <p:cNvSpPr txBox="1"/>
          <p:nvPr/>
        </p:nvSpPr>
        <p:spPr>
          <a:xfrm>
            <a:off x="712840" y="1358331"/>
            <a:ext cx="6130819" cy="80584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1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Управление социальной защиты населения Алагирского района</a:t>
            </a:r>
            <a:endParaRPr lang="ru-RU" sz="1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ru-RU" sz="1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363246, г. Алагир, ул. Комсомольская, 28.</a:t>
            </a: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ru-RU" sz="1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Директор  </a:t>
            </a:r>
            <a:r>
              <a:rPr lang="ru-RU" sz="1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Ходова</a:t>
            </a:r>
            <a:r>
              <a:rPr lang="ru-RU" sz="1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Марина Давидовна, тел:  8 (867) 313-38-22</a:t>
            </a:r>
          </a:p>
          <a:p>
            <a:pPr algn="ctr"/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ru-RU" sz="11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Управление социальной защиты населения Ардонского района</a:t>
            </a:r>
            <a:endParaRPr lang="ru-RU" sz="11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ru-RU" sz="1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363300, ул. Пролетарская, 71.</a:t>
            </a: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ru-RU" sz="1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Директор  </a:t>
            </a:r>
            <a:r>
              <a:rPr lang="ru-RU" sz="1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Зембатова</a:t>
            </a:r>
            <a:r>
              <a:rPr lang="ru-RU" sz="1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Зарина </a:t>
            </a:r>
            <a:r>
              <a:rPr lang="ru-RU" sz="1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Хаджисмеловна</a:t>
            </a:r>
            <a:r>
              <a:rPr lang="ru-RU" sz="1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тел:  8(86732)3-02-09</a:t>
            </a:r>
          </a:p>
          <a:p>
            <a:pPr algn="ctr"/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ru-RU" sz="11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Управление социальной защиты населения Дигорского района</a:t>
            </a:r>
            <a:r>
              <a:rPr lang="ru-RU" sz="1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ru-RU" sz="1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363410, г. Дигора, ул. Энгельса, 37.</a:t>
            </a: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ru-RU" sz="1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Директор </a:t>
            </a:r>
            <a:r>
              <a:rPr lang="ru-RU" sz="1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Созаонов</a:t>
            </a:r>
            <a:r>
              <a:rPr lang="ru-RU" sz="1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Юрий Алексеевич, тел: 8(86733)91-8-11</a:t>
            </a:r>
          </a:p>
          <a:p>
            <a:pPr algn="ctr"/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ru-RU" sz="11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Управление социальной защиты населения Ирафского района </a:t>
            </a:r>
          </a:p>
          <a:p>
            <a:pPr algn="ctr"/>
            <a:r>
              <a:rPr lang="ru-RU" sz="1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363500, с. Чикола, ул. </a:t>
            </a:r>
            <a:r>
              <a:rPr lang="ru-RU" sz="1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Макоева</a:t>
            </a:r>
            <a:r>
              <a:rPr lang="ru-RU" sz="1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19.</a:t>
            </a: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ru-RU" sz="1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Директор </a:t>
            </a:r>
            <a:r>
              <a:rPr lang="ru-RU" sz="1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Тускаева</a:t>
            </a:r>
            <a:r>
              <a:rPr lang="ru-RU" sz="1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Жанна </a:t>
            </a:r>
            <a:r>
              <a:rPr lang="ru-RU" sz="1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Рамазановна</a:t>
            </a:r>
            <a:r>
              <a:rPr lang="ru-RU" sz="1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тел: 8(867)34-3-17-45</a:t>
            </a:r>
          </a:p>
          <a:p>
            <a:pPr algn="ctr"/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ru-RU" sz="11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Управление социальной защиты населения Кировского района</a:t>
            </a:r>
          </a:p>
          <a:p>
            <a:pPr algn="ctr"/>
            <a:r>
              <a:rPr lang="ru-RU" sz="1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363600, с. Эльхотово, ул. </a:t>
            </a:r>
            <a:r>
              <a:rPr lang="ru-RU" sz="1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Зортова</a:t>
            </a:r>
            <a:r>
              <a:rPr lang="ru-RU" sz="1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14.</a:t>
            </a: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ru-RU" sz="1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Директор </a:t>
            </a:r>
            <a:r>
              <a:rPr lang="ru-RU" sz="1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Уртаев</a:t>
            </a:r>
            <a:r>
              <a:rPr lang="ru-RU" sz="1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Таймураз Феликсович, тел: 8(867)35-5-14-14</a:t>
            </a:r>
          </a:p>
          <a:p>
            <a:pPr algn="ctr"/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ru-RU" sz="11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Управление социальной защиты населения Правобережного района</a:t>
            </a:r>
          </a:p>
          <a:p>
            <a:pPr algn="ctr"/>
            <a:r>
              <a:rPr lang="ru-RU" sz="1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363029, г. Беслан, ул. Плиева, 15.</a:t>
            </a: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ru-RU" sz="1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Директор  </a:t>
            </a:r>
            <a:r>
              <a:rPr lang="ru-RU" sz="1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Цоколаева</a:t>
            </a:r>
            <a:r>
              <a:rPr lang="ru-RU" sz="1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Берта </a:t>
            </a:r>
            <a:r>
              <a:rPr lang="ru-RU" sz="1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Темболатовна</a:t>
            </a:r>
            <a:r>
              <a:rPr lang="ru-RU" sz="1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тел: 8 (86737) 3-37-72; </a:t>
            </a:r>
          </a:p>
          <a:p>
            <a:pPr algn="ctr"/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ru-RU" sz="11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</a:t>
            </a:r>
            <a:r>
              <a:rPr lang="ru-RU" sz="11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правление социальной защиты населения Пригородного района </a:t>
            </a:r>
          </a:p>
          <a:p>
            <a:pPr algn="ctr"/>
            <a:r>
              <a:rPr lang="ru-RU" sz="11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363130 с. Октябрьское, ул. Епхиева, 50.</a:t>
            </a: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ru-RU" sz="1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Директор  </a:t>
            </a:r>
            <a:r>
              <a:rPr lang="ru-RU" sz="1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Хубецова</a:t>
            </a:r>
            <a:r>
              <a:rPr lang="ru-RU" sz="1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Диана Яковлевна, тел: 8(86738)2-22-02</a:t>
            </a: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ru-RU" sz="11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ru-RU" sz="11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Управление социальной защиты населения </a:t>
            </a:r>
            <a:r>
              <a:rPr lang="ru-RU" sz="11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Иристонского</a:t>
            </a:r>
            <a:r>
              <a:rPr lang="ru-RU" sz="11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муниципального округа</a:t>
            </a:r>
            <a:endParaRPr lang="ru-RU" sz="11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ru-RU" sz="1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362025, </a:t>
            </a:r>
            <a:r>
              <a:rPr lang="ru-RU" sz="1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г.Владикавказ</a:t>
            </a:r>
            <a:r>
              <a:rPr lang="ru-RU" sz="1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ул. Ватутина, 17.</a:t>
            </a: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ru-RU" sz="1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Директор  </a:t>
            </a:r>
            <a:r>
              <a:rPr lang="ru-RU" sz="1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Токаева</a:t>
            </a:r>
            <a:r>
              <a:rPr lang="ru-RU" sz="1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Виктория </a:t>
            </a:r>
            <a:r>
              <a:rPr lang="ru-RU" sz="1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Таймуразовна</a:t>
            </a:r>
            <a:r>
              <a:rPr lang="ru-RU" sz="1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тел: 8(8672)53-31-10</a:t>
            </a: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ru-RU" sz="11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ru-RU" sz="11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Управление социальной защиты населения Затеречного муниципального округа</a:t>
            </a:r>
            <a:endParaRPr lang="ru-RU" sz="11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ru-RU" sz="1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100" dirty="0">
                <a:latin typeface="Calibri" panose="020F0502020204030204" pitchFamily="34" charset="0"/>
                <a:cs typeface="Times New Roman" panose="02020603050405020304" pitchFamily="18" charset="0"/>
              </a:rPr>
              <a:t>362015, </a:t>
            </a:r>
            <a:r>
              <a:rPr lang="ru-RU" sz="1100" dirty="0" err="1">
                <a:latin typeface="Calibri" panose="020F0502020204030204" pitchFamily="34" charset="0"/>
                <a:cs typeface="Times New Roman" panose="02020603050405020304" pitchFamily="18" charset="0"/>
              </a:rPr>
              <a:t>г.Владикавказ</a:t>
            </a:r>
            <a:r>
              <a:rPr lang="ru-RU" sz="1100" dirty="0">
                <a:latin typeface="Calibri" panose="020F0502020204030204" pitchFamily="34" charset="0"/>
                <a:cs typeface="Times New Roman" panose="02020603050405020304" pitchFamily="18" charset="0"/>
              </a:rPr>
              <a:t>, Коцоева, 17.</a:t>
            </a:r>
          </a:p>
          <a:p>
            <a:pPr algn="ctr"/>
            <a:r>
              <a:rPr lang="ru-RU" sz="1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Директор  </a:t>
            </a:r>
            <a:r>
              <a:rPr lang="ru-RU" sz="1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Диамбекова</a:t>
            </a:r>
            <a:r>
              <a:rPr lang="ru-RU" sz="1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Джулета</a:t>
            </a:r>
            <a:r>
              <a:rPr lang="ru-RU" sz="1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Саламоновна</a:t>
            </a:r>
            <a:r>
              <a:rPr lang="ru-RU" sz="1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тел: 8(8672)25-89-88</a:t>
            </a: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ru-RU" sz="11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ru-RU" sz="11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Управление социальной защиты населения Промышленного муниципального округа</a:t>
            </a:r>
            <a:r>
              <a:rPr lang="ru-RU" sz="1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362002, </a:t>
            </a:r>
            <a:r>
              <a:rPr lang="ru-RU" sz="1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г.Владикавказ</a:t>
            </a:r>
            <a:r>
              <a:rPr lang="ru-RU" sz="1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ул. Чкалова, 4.</a:t>
            </a: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ru-RU" sz="1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Директор  </a:t>
            </a:r>
            <a:r>
              <a:rPr lang="ru-RU" sz="1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Томаева</a:t>
            </a:r>
            <a:r>
              <a:rPr lang="ru-RU" sz="1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Эмма Николаевна, тел: 8(8672)76-22-33 </a:t>
            </a: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ru-RU" sz="11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ru-RU" sz="11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Управление социальной защиты населения Северо-Западного муниципального округа</a:t>
            </a:r>
            <a:r>
              <a:rPr lang="ru-RU" sz="1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362031, </a:t>
            </a:r>
            <a:r>
              <a:rPr lang="ru-RU" sz="1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г.Владикавказ</a:t>
            </a:r>
            <a:r>
              <a:rPr lang="ru-RU" sz="1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ул. Леонова,4.</a:t>
            </a: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ru-RU" sz="1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Директор </a:t>
            </a:r>
            <a:r>
              <a:rPr lang="ru-RU" sz="1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Караева</a:t>
            </a:r>
            <a:r>
              <a:rPr lang="ru-RU" sz="1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Марина Федоровна, тел: 8(8672)74-64-61</a:t>
            </a: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ru-RU" sz="11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ru-RU" sz="11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Управление социальной защиты населения Моздокского </a:t>
            </a:r>
            <a:r>
              <a:rPr lang="ru-RU" sz="11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района</a:t>
            </a:r>
          </a:p>
          <a:p>
            <a:pPr algn="ctr"/>
            <a:r>
              <a:rPr lang="ru-RU" sz="1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363760 г. Моздок, </a:t>
            </a:r>
            <a:r>
              <a:rPr lang="ru-RU" sz="1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Юбилейный проезд,д.6</a:t>
            </a:r>
            <a:r>
              <a:rPr lang="ru-RU" sz="1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6000"/>
              </a:lnSpc>
            </a:pPr>
            <a:r>
              <a:rPr lang="ru-RU" sz="1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Директор  Григорьева </a:t>
            </a:r>
            <a:r>
              <a:rPr lang="ru-RU" sz="1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Наринэ</a:t>
            </a:r>
            <a:r>
              <a:rPr lang="ru-RU" sz="1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Юрьевна, тел: 8 (86736)2-46-88</a:t>
            </a: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5297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tausi\OneDrive\Рабочий стол\Анонс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597872" cy="1096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36209" y="4113471"/>
            <a:ext cx="5715000" cy="7052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1400" dirty="0">
                <a:solidFill>
                  <a:srgbClr val="0070C0"/>
                </a:solidFill>
                <a:latin typeface="Inter Tight SemiBold" pitchFamily="2" charset="0"/>
                <a:ea typeface="Inter Tight SemiBold" pitchFamily="2" charset="0"/>
                <a:cs typeface="Inter Tight SemiBold" pitchFamily="2" charset="0"/>
              </a:rPr>
              <a:t>АДРЕС ФИЛИАЛА ФОНДА </a:t>
            </a:r>
            <a:r>
              <a:rPr lang="en-US" sz="1400" dirty="0">
                <a:solidFill>
                  <a:srgbClr val="0070C0"/>
                </a:solidFill>
                <a:latin typeface="Inter Tight SemiBold" pitchFamily="2" charset="0"/>
                <a:ea typeface="Inter Tight SemiBold" pitchFamily="2" charset="0"/>
                <a:cs typeface="Inter Tight SemiBold" pitchFamily="2" charset="0"/>
              </a:rPr>
              <a:t> </a:t>
            </a:r>
            <a:r>
              <a:rPr lang="ru-RU" sz="1400" dirty="0">
                <a:solidFill>
                  <a:srgbClr val="0070C0"/>
                </a:solidFill>
                <a:latin typeface="Inter Tight SemiBold" pitchFamily="2" charset="0"/>
                <a:ea typeface="Inter Tight SemiBold" pitchFamily="2" charset="0"/>
                <a:cs typeface="Inter Tight SemiBold" pitchFamily="2" charset="0"/>
              </a:rPr>
              <a:t>«ЗАЩИТНИКИ ОТЕЧЕСТВА»:</a:t>
            </a:r>
          </a:p>
          <a:p>
            <a:pPr algn="ctr">
              <a:lnSpc>
                <a:spcPct val="150000"/>
              </a:lnSpc>
            </a:pPr>
            <a:r>
              <a:rPr lang="ru-RU" sz="1400" dirty="0">
                <a:latin typeface="Inter Tight" pitchFamily="2" charset="0"/>
                <a:ea typeface="Inter Tight" pitchFamily="2" charset="0"/>
                <a:cs typeface="Inter Tight" pitchFamily="2" charset="0"/>
              </a:rPr>
              <a:t>362027, РСО-Алания, г. Владикавказ , ул. </a:t>
            </a:r>
            <a:r>
              <a:rPr lang="ru-RU" sz="1400" dirty="0" err="1">
                <a:latin typeface="Inter Tight" pitchFamily="2" charset="0"/>
                <a:ea typeface="Inter Tight" pitchFamily="2" charset="0"/>
                <a:cs typeface="Inter Tight" pitchFamily="2" charset="0"/>
              </a:rPr>
              <a:t>Джанаева</a:t>
            </a:r>
            <a:r>
              <a:rPr lang="ru-RU" sz="1400" dirty="0">
                <a:latin typeface="Inter Tight" pitchFamily="2" charset="0"/>
                <a:ea typeface="Inter Tight" pitchFamily="2" charset="0"/>
                <a:cs typeface="Inter Tight" pitchFamily="2" charset="0"/>
              </a:rPr>
              <a:t>, 69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110019" y="4942840"/>
            <a:ext cx="3124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rgbClr val="0070C0"/>
                </a:solidFill>
                <a:latin typeface="Inter Tight SemiBold" pitchFamily="2" charset="0"/>
                <a:ea typeface="Inter Tight SemiBold" pitchFamily="2" charset="0"/>
                <a:cs typeface="Inter Tight SemiBold" pitchFamily="2" charset="0"/>
              </a:rPr>
              <a:t>АДРЕСА В РАЙОНАХ: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077326" y="5357227"/>
            <a:ext cx="207481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400" dirty="0">
                <a:latin typeface="Inter Tight" pitchFamily="2" charset="0"/>
                <a:ea typeface="Inter Tight" pitchFamily="2" charset="0"/>
                <a:cs typeface="Inter Tight" pitchFamily="2" charset="0"/>
              </a:rPr>
              <a:t>Затеречный</a:t>
            </a:r>
          </a:p>
          <a:p>
            <a:pPr>
              <a:lnSpc>
                <a:spcPct val="150000"/>
              </a:lnSpc>
            </a:pPr>
            <a:r>
              <a:rPr lang="ru-RU" sz="1400" dirty="0">
                <a:latin typeface="Inter Tight" pitchFamily="2" charset="0"/>
                <a:ea typeface="Inter Tight" pitchFamily="2" charset="0"/>
                <a:cs typeface="Inter Tight" pitchFamily="2" charset="0"/>
              </a:rPr>
              <a:t>Северо-Западный</a:t>
            </a:r>
          </a:p>
          <a:p>
            <a:pPr>
              <a:lnSpc>
                <a:spcPct val="150000"/>
              </a:lnSpc>
            </a:pPr>
            <a:r>
              <a:rPr lang="ru-RU" sz="1400" dirty="0" err="1">
                <a:latin typeface="Inter Tight" pitchFamily="2" charset="0"/>
                <a:ea typeface="Inter Tight" pitchFamily="2" charset="0"/>
                <a:cs typeface="Inter Tight" pitchFamily="2" charset="0"/>
              </a:rPr>
              <a:t>Иристонский</a:t>
            </a:r>
            <a:endParaRPr lang="ru-RU" sz="1400" dirty="0">
              <a:latin typeface="Inter Tight" pitchFamily="2" charset="0"/>
              <a:ea typeface="Inter Tight" pitchFamily="2" charset="0"/>
              <a:cs typeface="Inter Tight" pitchFamily="2" charset="0"/>
            </a:endParaRPr>
          </a:p>
          <a:p>
            <a:pPr>
              <a:lnSpc>
                <a:spcPct val="150000"/>
              </a:lnSpc>
            </a:pPr>
            <a:r>
              <a:rPr lang="ru-RU" sz="1400" dirty="0">
                <a:latin typeface="Inter Tight" pitchFamily="2" charset="0"/>
                <a:ea typeface="Inter Tight" pitchFamily="2" charset="0"/>
                <a:cs typeface="Inter Tight" pitchFamily="2" charset="0"/>
              </a:rPr>
              <a:t>Промышленный</a:t>
            </a:r>
          </a:p>
          <a:p>
            <a:pPr>
              <a:lnSpc>
                <a:spcPct val="150000"/>
              </a:lnSpc>
            </a:pPr>
            <a:r>
              <a:rPr lang="ru-RU" sz="1400" dirty="0" err="1">
                <a:latin typeface="Inter Tight" pitchFamily="2" charset="0"/>
                <a:ea typeface="Inter Tight" pitchFamily="2" charset="0"/>
                <a:cs typeface="Inter Tight" pitchFamily="2" charset="0"/>
              </a:rPr>
              <a:t>Алагирский</a:t>
            </a:r>
            <a:r>
              <a:rPr lang="ru-RU" sz="1400" dirty="0">
                <a:latin typeface="Inter Tight" pitchFamily="2" charset="0"/>
                <a:ea typeface="Inter Tight" pitchFamily="2" charset="0"/>
                <a:cs typeface="Inter Tight" pitchFamily="2" charset="0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ru-RU" sz="1400" dirty="0" err="1">
                <a:latin typeface="Inter Tight" pitchFamily="2" charset="0"/>
                <a:ea typeface="Inter Tight" pitchFamily="2" charset="0"/>
                <a:cs typeface="Inter Tight" pitchFamily="2" charset="0"/>
              </a:rPr>
              <a:t>Ардонский</a:t>
            </a:r>
            <a:endParaRPr lang="ru-RU" sz="1400" dirty="0">
              <a:latin typeface="Inter Tight" pitchFamily="2" charset="0"/>
              <a:ea typeface="Inter Tight" pitchFamily="2" charset="0"/>
              <a:cs typeface="Inter Tight" pitchFamily="2" charset="0"/>
            </a:endParaRPr>
          </a:p>
          <a:p>
            <a:pPr>
              <a:lnSpc>
                <a:spcPct val="150000"/>
              </a:lnSpc>
            </a:pPr>
            <a:r>
              <a:rPr lang="ru-RU" sz="1400" dirty="0" err="1">
                <a:latin typeface="Inter Tight" pitchFamily="2" charset="0"/>
                <a:ea typeface="Inter Tight" pitchFamily="2" charset="0"/>
                <a:cs typeface="Inter Tight" pitchFamily="2" charset="0"/>
              </a:rPr>
              <a:t>Дигорский</a:t>
            </a:r>
            <a:r>
              <a:rPr lang="ru-RU" sz="1400" dirty="0">
                <a:latin typeface="Inter Tight" pitchFamily="2" charset="0"/>
                <a:ea typeface="Inter Tight" pitchFamily="2" charset="0"/>
                <a:cs typeface="Inter Tight" pitchFamily="2" charset="0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ru-RU" sz="1400" dirty="0" err="1">
                <a:latin typeface="Inter Tight" pitchFamily="2" charset="0"/>
                <a:ea typeface="Inter Tight" pitchFamily="2" charset="0"/>
                <a:cs typeface="Inter Tight" pitchFamily="2" charset="0"/>
              </a:rPr>
              <a:t>Ирафский</a:t>
            </a:r>
            <a:r>
              <a:rPr lang="ru-RU" sz="1400" dirty="0">
                <a:latin typeface="Inter Tight" pitchFamily="2" charset="0"/>
                <a:ea typeface="Inter Tight" pitchFamily="2" charset="0"/>
                <a:cs typeface="Inter Tight" pitchFamily="2" charset="0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ru-RU" sz="1400" dirty="0">
                <a:latin typeface="Inter Tight" pitchFamily="2" charset="0"/>
                <a:ea typeface="Inter Tight" pitchFamily="2" charset="0"/>
                <a:cs typeface="Inter Tight" pitchFamily="2" charset="0"/>
              </a:rPr>
              <a:t>Кировский </a:t>
            </a:r>
          </a:p>
          <a:p>
            <a:pPr>
              <a:lnSpc>
                <a:spcPct val="150000"/>
              </a:lnSpc>
            </a:pPr>
            <a:r>
              <a:rPr lang="ru-RU" sz="1400" dirty="0">
                <a:latin typeface="Inter Tight" pitchFamily="2" charset="0"/>
                <a:ea typeface="Inter Tight" pitchFamily="2" charset="0"/>
                <a:cs typeface="Inter Tight" pitchFamily="2" charset="0"/>
              </a:rPr>
              <a:t>Моздокский </a:t>
            </a:r>
          </a:p>
          <a:p>
            <a:pPr>
              <a:lnSpc>
                <a:spcPct val="150000"/>
              </a:lnSpc>
            </a:pPr>
            <a:r>
              <a:rPr lang="ru-RU" sz="1400" dirty="0">
                <a:latin typeface="Inter Tight" pitchFamily="2" charset="0"/>
                <a:ea typeface="Inter Tight" pitchFamily="2" charset="0"/>
                <a:cs typeface="Inter Tight" pitchFamily="2" charset="0"/>
              </a:rPr>
              <a:t>Правобережный</a:t>
            </a:r>
          </a:p>
          <a:p>
            <a:pPr>
              <a:lnSpc>
                <a:spcPct val="150000"/>
              </a:lnSpc>
            </a:pPr>
            <a:r>
              <a:rPr lang="ru-RU" sz="1400" dirty="0">
                <a:latin typeface="Inter Tight" pitchFamily="2" charset="0"/>
                <a:ea typeface="Inter Tight" pitchFamily="2" charset="0"/>
                <a:cs typeface="Inter Tight" pitchFamily="2" charset="0"/>
              </a:rPr>
              <a:t>Пригородный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092450" y="5338782"/>
            <a:ext cx="39624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400" dirty="0">
                <a:latin typeface="Inter Tight" pitchFamily="2" charset="0"/>
                <a:ea typeface="Inter Tight" pitchFamily="2" charset="0"/>
                <a:cs typeface="Inter Tight" pitchFamily="2" charset="0"/>
              </a:rPr>
              <a:t>г. Владикавказ, ул. </a:t>
            </a:r>
            <a:r>
              <a:rPr lang="ru-RU" sz="1400" dirty="0" err="1">
                <a:latin typeface="Inter Tight" pitchFamily="2" charset="0"/>
                <a:ea typeface="Inter Tight" pitchFamily="2" charset="0"/>
                <a:cs typeface="Inter Tight" pitchFamily="2" charset="0"/>
              </a:rPr>
              <a:t>Галковского</a:t>
            </a:r>
            <a:r>
              <a:rPr lang="ru-RU" sz="1400" dirty="0">
                <a:latin typeface="Inter Tight" pitchFamily="2" charset="0"/>
                <a:ea typeface="Inter Tight" pitchFamily="2" charset="0"/>
                <a:cs typeface="Inter Tight" pitchFamily="2" charset="0"/>
              </a:rPr>
              <a:t>, 237 А</a:t>
            </a:r>
          </a:p>
          <a:p>
            <a:pPr>
              <a:lnSpc>
                <a:spcPct val="150000"/>
              </a:lnSpc>
            </a:pPr>
            <a:r>
              <a:rPr lang="ru-RU" sz="1400" dirty="0">
                <a:latin typeface="Inter Tight" pitchFamily="2" charset="0"/>
                <a:ea typeface="Inter Tight" pitchFamily="2" charset="0"/>
                <a:cs typeface="Inter Tight" pitchFamily="2" charset="0"/>
              </a:rPr>
              <a:t>г. Владикавказ, ул. </a:t>
            </a:r>
            <a:r>
              <a:rPr lang="ru-RU" sz="1400" dirty="0" err="1">
                <a:latin typeface="Inter Tight" pitchFamily="2" charset="0"/>
                <a:ea typeface="Inter Tight" pitchFamily="2" charset="0"/>
                <a:cs typeface="Inter Tight" pitchFamily="2" charset="0"/>
              </a:rPr>
              <a:t>Галковского</a:t>
            </a:r>
            <a:r>
              <a:rPr lang="ru-RU" sz="1400" dirty="0">
                <a:latin typeface="Inter Tight" pitchFamily="2" charset="0"/>
                <a:ea typeface="Inter Tight" pitchFamily="2" charset="0"/>
                <a:cs typeface="Inter Tight" pitchFamily="2" charset="0"/>
              </a:rPr>
              <a:t>, 237 А</a:t>
            </a:r>
          </a:p>
          <a:p>
            <a:pPr>
              <a:lnSpc>
                <a:spcPct val="150000"/>
              </a:lnSpc>
            </a:pPr>
            <a:r>
              <a:rPr lang="ru-RU" sz="1400" dirty="0">
                <a:latin typeface="Inter Tight" pitchFamily="2" charset="0"/>
                <a:ea typeface="Inter Tight" pitchFamily="2" charset="0"/>
                <a:cs typeface="Inter Tight" pitchFamily="2" charset="0"/>
              </a:rPr>
              <a:t>г. Владикавказ, ул. Чкалова, 4</a:t>
            </a:r>
          </a:p>
          <a:p>
            <a:pPr>
              <a:lnSpc>
                <a:spcPct val="150000"/>
              </a:lnSpc>
            </a:pPr>
            <a:r>
              <a:rPr lang="ru-RU" sz="1400" dirty="0">
                <a:latin typeface="Inter Tight" pitchFamily="2" charset="0"/>
                <a:ea typeface="Inter Tight" pitchFamily="2" charset="0"/>
                <a:cs typeface="Inter Tight" pitchFamily="2" charset="0"/>
              </a:rPr>
              <a:t>г. Владикавказ, ул. Чкалова, 4</a:t>
            </a:r>
          </a:p>
          <a:p>
            <a:pPr>
              <a:lnSpc>
                <a:spcPct val="150000"/>
              </a:lnSpc>
            </a:pPr>
            <a:r>
              <a:rPr lang="ru-RU" sz="1400" dirty="0">
                <a:latin typeface="Inter Tight" pitchFamily="2" charset="0"/>
                <a:ea typeface="Inter Tight" pitchFamily="2" charset="0"/>
                <a:cs typeface="Inter Tight" pitchFamily="2" charset="0"/>
              </a:rPr>
              <a:t>г. Алагир, ул. Комсомольская, 28</a:t>
            </a:r>
          </a:p>
          <a:p>
            <a:pPr>
              <a:lnSpc>
                <a:spcPct val="150000"/>
              </a:lnSpc>
            </a:pPr>
            <a:r>
              <a:rPr lang="ru-RU" sz="1400" dirty="0">
                <a:latin typeface="Inter Tight" pitchFamily="2" charset="0"/>
                <a:ea typeface="Inter Tight" pitchFamily="2" charset="0"/>
                <a:cs typeface="Inter Tight" pitchFamily="2" charset="0"/>
              </a:rPr>
              <a:t>г. Ардон, ул. Пролетарская, 102</a:t>
            </a:r>
          </a:p>
          <a:p>
            <a:pPr>
              <a:lnSpc>
                <a:spcPct val="150000"/>
              </a:lnSpc>
            </a:pPr>
            <a:r>
              <a:rPr lang="ru-RU" sz="1400" dirty="0">
                <a:latin typeface="Inter Tight" pitchFamily="2" charset="0"/>
                <a:ea typeface="Inter Tight" pitchFamily="2" charset="0"/>
                <a:cs typeface="Inter Tight" pitchFamily="2" charset="0"/>
              </a:rPr>
              <a:t>г. Дигора, ул. Сталина, 20</a:t>
            </a:r>
          </a:p>
          <a:p>
            <a:pPr>
              <a:lnSpc>
                <a:spcPct val="150000"/>
              </a:lnSpc>
            </a:pPr>
            <a:r>
              <a:rPr lang="ru-RU" sz="1400" dirty="0">
                <a:latin typeface="Inter Tight" pitchFamily="2" charset="0"/>
                <a:ea typeface="Inter Tight" pitchFamily="2" charset="0"/>
                <a:cs typeface="Inter Tight" pitchFamily="2" charset="0"/>
              </a:rPr>
              <a:t>с. Чикола, ул. </a:t>
            </a:r>
            <a:r>
              <a:rPr lang="ru-RU" sz="1400" dirty="0" err="1">
                <a:latin typeface="Inter Tight" pitchFamily="2" charset="0"/>
                <a:ea typeface="Inter Tight" pitchFamily="2" charset="0"/>
                <a:cs typeface="Inter Tight" pitchFamily="2" charset="0"/>
              </a:rPr>
              <a:t>Алихана</a:t>
            </a:r>
            <a:r>
              <a:rPr lang="ru-RU" sz="1400" dirty="0">
                <a:latin typeface="Inter Tight" pitchFamily="2" charset="0"/>
                <a:ea typeface="Inter Tight" pitchFamily="2" charset="0"/>
                <a:cs typeface="Inter Tight" pitchFamily="2" charset="0"/>
              </a:rPr>
              <a:t> </a:t>
            </a:r>
            <a:r>
              <a:rPr lang="ru-RU" sz="1400" dirty="0" err="1">
                <a:latin typeface="Inter Tight" pitchFamily="2" charset="0"/>
                <a:ea typeface="Inter Tight" pitchFamily="2" charset="0"/>
                <a:cs typeface="Inter Tight" pitchFamily="2" charset="0"/>
              </a:rPr>
              <a:t>Макоева</a:t>
            </a:r>
            <a:r>
              <a:rPr lang="ru-RU" sz="1400" dirty="0">
                <a:latin typeface="Inter Tight" pitchFamily="2" charset="0"/>
                <a:ea typeface="Inter Tight" pitchFamily="2" charset="0"/>
                <a:cs typeface="Inter Tight" pitchFamily="2" charset="0"/>
              </a:rPr>
              <a:t> 29</a:t>
            </a:r>
          </a:p>
          <a:p>
            <a:pPr>
              <a:lnSpc>
                <a:spcPct val="150000"/>
              </a:lnSpc>
            </a:pPr>
            <a:r>
              <a:rPr lang="ru-RU" sz="1400" dirty="0">
                <a:latin typeface="Inter Tight" pitchFamily="2" charset="0"/>
                <a:ea typeface="Inter Tight" pitchFamily="2" charset="0"/>
                <a:cs typeface="Inter Tight" pitchFamily="2" charset="0"/>
              </a:rPr>
              <a:t>с. Эльхотово, ул. Кирова, 166, </a:t>
            </a:r>
            <a:r>
              <a:rPr lang="ru-RU" sz="1400" dirty="0" err="1">
                <a:latin typeface="Inter Tight" pitchFamily="2" charset="0"/>
                <a:ea typeface="Inter Tight" pitchFamily="2" charset="0"/>
                <a:cs typeface="Inter Tight" pitchFamily="2" charset="0"/>
              </a:rPr>
              <a:t>каб</a:t>
            </a:r>
            <a:r>
              <a:rPr lang="ru-RU" sz="1400" dirty="0">
                <a:latin typeface="Inter Tight" pitchFamily="2" charset="0"/>
                <a:ea typeface="Inter Tight" pitchFamily="2" charset="0"/>
                <a:cs typeface="Inter Tight" pitchFamily="2" charset="0"/>
              </a:rPr>
              <a:t>. №5</a:t>
            </a:r>
          </a:p>
          <a:p>
            <a:pPr>
              <a:lnSpc>
                <a:spcPct val="150000"/>
              </a:lnSpc>
            </a:pPr>
            <a:r>
              <a:rPr lang="ru-RU" sz="1400" dirty="0">
                <a:latin typeface="Inter Tight" pitchFamily="2" charset="0"/>
                <a:ea typeface="Inter Tight" pitchFamily="2" charset="0"/>
                <a:cs typeface="Inter Tight" pitchFamily="2" charset="0"/>
              </a:rPr>
              <a:t>г. Моздок, ул. Фрунзе, 8</a:t>
            </a:r>
          </a:p>
          <a:p>
            <a:pPr>
              <a:lnSpc>
                <a:spcPct val="150000"/>
              </a:lnSpc>
            </a:pPr>
            <a:r>
              <a:rPr lang="ru-RU" sz="1400" dirty="0">
                <a:latin typeface="Inter Tight" pitchFamily="2" charset="0"/>
                <a:ea typeface="Inter Tight" pitchFamily="2" charset="0"/>
                <a:cs typeface="Inter Tight" pitchFamily="2" charset="0"/>
              </a:rPr>
              <a:t>г. Беслан, ул. Плиева, 39Б</a:t>
            </a:r>
          </a:p>
          <a:p>
            <a:pPr>
              <a:lnSpc>
                <a:spcPct val="150000"/>
              </a:lnSpc>
            </a:pPr>
            <a:r>
              <a:rPr lang="ru-RU" sz="1400" dirty="0">
                <a:latin typeface="Inter Tight" pitchFamily="2" charset="0"/>
                <a:ea typeface="Inter Tight" pitchFamily="2" charset="0"/>
                <a:cs typeface="Inter Tight" pitchFamily="2" charset="0"/>
              </a:rPr>
              <a:t>с. Октябрьское, ул. Павла </a:t>
            </a:r>
            <a:r>
              <a:rPr lang="ru-RU" sz="1400" dirty="0" err="1">
                <a:latin typeface="Inter Tight" pitchFamily="2" charset="0"/>
                <a:ea typeface="Inter Tight" pitchFamily="2" charset="0"/>
                <a:cs typeface="Inter Tight" pitchFamily="2" charset="0"/>
              </a:rPr>
              <a:t>Тедеева</a:t>
            </a:r>
            <a:r>
              <a:rPr lang="ru-RU" sz="1400" dirty="0">
                <a:latin typeface="Inter Tight" pitchFamily="2" charset="0"/>
                <a:ea typeface="Inter Tight" pitchFamily="2" charset="0"/>
                <a:cs typeface="Inter Tight" pitchFamily="2" charset="0"/>
              </a:rPr>
              <a:t>, 72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77326" y="9309100"/>
            <a:ext cx="5410200" cy="8233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900"/>
              </a:lnSpc>
            </a:pPr>
            <a:r>
              <a:rPr lang="ru-RU" sz="1400" dirty="0">
                <a:latin typeface="Inter Tight" pitchFamily="2" charset="0"/>
                <a:ea typeface="Inter Tight" pitchFamily="2" charset="0"/>
                <a:cs typeface="Inter Tight" pitchFamily="2" charset="0"/>
              </a:rPr>
              <a:t>ТЕЛЕФОН ГОРЯЧЕЙ ЛИНИИ:  </a:t>
            </a:r>
            <a:endParaRPr lang="en-US" sz="1400" dirty="0">
              <a:latin typeface="Inter Tight" pitchFamily="2" charset="0"/>
              <a:ea typeface="Inter Tight" pitchFamily="2" charset="0"/>
              <a:cs typeface="Inter Tight" pitchFamily="2" charset="0"/>
            </a:endParaRPr>
          </a:p>
          <a:p>
            <a:pPr algn="ctr">
              <a:lnSpc>
                <a:spcPts val="1900"/>
              </a:lnSpc>
            </a:pPr>
            <a:r>
              <a:rPr lang="ru-RU" sz="1400" dirty="0">
                <a:latin typeface="Inter Tight" pitchFamily="2" charset="0"/>
                <a:ea typeface="Inter Tight" pitchFamily="2" charset="0"/>
                <a:cs typeface="Inter Tight" pitchFamily="2" charset="0"/>
              </a:rPr>
              <a:t> </a:t>
            </a:r>
            <a:r>
              <a:rPr lang="en-US" sz="1400" dirty="0">
                <a:latin typeface="Inter Tight" pitchFamily="2" charset="0"/>
                <a:ea typeface="Inter Tight" pitchFamily="2" charset="0"/>
                <a:cs typeface="Inter Tight" pitchFamily="2" charset="0"/>
              </a:rPr>
              <a:t>8 (8672) 5</a:t>
            </a:r>
            <a:r>
              <a:rPr lang="ru-RU" sz="1400" dirty="0">
                <a:latin typeface="Inter Tight" pitchFamily="2" charset="0"/>
                <a:ea typeface="Inter Tight" pitchFamily="2" charset="0"/>
                <a:cs typeface="Inter Tight" pitchFamily="2" charset="0"/>
              </a:rPr>
              <a:t>4-88-89; 8(8672) 54-88-90</a:t>
            </a:r>
          </a:p>
          <a:p>
            <a:pPr algn="ctr">
              <a:lnSpc>
                <a:spcPts val="1900"/>
              </a:lnSpc>
            </a:pPr>
            <a:r>
              <a:rPr lang="en-US" sz="1400" dirty="0">
                <a:latin typeface="Inter Tight" pitchFamily="2" charset="0"/>
                <a:ea typeface="Inter Tight" pitchFamily="2" charset="0"/>
                <a:cs typeface="Inter Tight" pitchFamily="2" charset="0"/>
              </a:rPr>
              <a:t>e-mail</a:t>
            </a:r>
            <a:r>
              <a:rPr lang="ru-RU" sz="1400" dirty="0">
                <a:latin typeface="Inter Tight" pitchFamily="2" charset="0"/>
                <a:ea typeface="Inter Tight" pitchFamily="2" charset="0"/>
                <a:cs typeface="Inter Tight" pitchFamily="2" charset="0"/>
              </a:rPr>
              <a:t>:   </a:t>
            </a:r>
            <a:r>
              <a:rPr lang="en-US" sz="1400" dirty="0">
                <a:latin typeface="Inter Tight" pitchFamily="2" charset="0"/>
                <a:ea typeface="Inter Tight" pitchFamily="2" charset="0"/>
                <a:cs typeface="Inter Tight" pitchFamily="2" charset="0"/>
              </a:rPr>
              <a:t>rf15@gosfondveteranov.gov.ru</a:t>
            </a:r>
            <a:endParaRPr lang="ru-RU" sz="1400" dirty="0">
              <a:latin typeface="Inter Tight" pitchFamily="2" charset="0"/>
              <a:ea typeface="Inter Tight" pitchFamily="2" charset="0"/>
              <a:cs typeface="Inter Tight" pitchFamily="2" charset="0"/>
            </a:endParaRPr>
          </a:p>
        </p:txBody>
      </p:sp>
      <p:pic>
        <p:nvPicPr>
          <p:cNvPr id="23" name="Picture 3" descr="D:\Фонд\логотип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9723" y="-235098"/>
            <a:ext cx="2158425" cy="2158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1416050" y="1536700"/>
            <a:ext cx="5334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dirty="0">
                <a:solidFill>
                  <a:srgbClr val="0070C0"/>
                </a:solidFill>
                <a:latin typeface="Inter Tight SemiBold" pitchFamily="2" charset="0"/>
                <a:ea typeface="Inter Tight SemiBold" pitchFamily="2" charset="0"/>
                <a:cs typeface="Inter Tight SemiBold" pitchFamily="2" charset="0"/>
              </a:rPr>
              <a:t>ПЕРЕЧЕНЬ НЕОБХОДИМЫХ</a:t>
            </a:r>
            <a:r>
              <a:rPr lang="en-US" sz="1400" dirty="0">
                <a:solidFill>
                  <a:srgbClr val="0070C0"/>
                </a:solidFill>
                <a:latin typeface="Inter Tight SemiBold" pitchFamily="2" charset="0"/>
                <a:ea typeface="Inter Tight SemiBold" pitchFamily="2" charset="0"/>
                <a:cs typeface="Inter Tight SemiBold" pitchFamily="2" charset="0"/>
              </a:rPr>
              <a:t> </a:t>
            </a:r>
            <a:r>
              <a:rPr lang="ru-RU" sz="1400" dirty="0">
                <a:solidFill>
                  <a:srgbClr val="0070C0"/>
                </a:solidFill>
                <a:latin typeface="Inter Tight SemiBold" pitchFamily="2" charset="0"/>
                <a:ea typeface="Inter Tight SemiBold" pitchFamily="2" charset="0"/>
                <a:cs typeface="Inter Tight SemiBold" pitchFamily="2" charset="0"/>
              </a:rPr>
              <a:t>ДОКУМЕНТОВ ДЛЯ ОБРАЩЕНИЯ: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58850" y="1925649"/>
            <a:ext cx="57912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Inter Tight"/>
              </a:rPr>
              <a:t>- </a:t>
            </a:r>
            <a:r>
              <a:rPr lang="ru-RU" sz="1200" dirty="0">
                <a:latin typeface="Inter Tight"/>
              </a:rPr>
              <a:t>п</a:t>
            </a:r>
            <a:r>
              <a:rPr lang="ru-RU" sz="1200" dirty="0"/>
              <a:t>аспорт 1, 2 страницы;</a:t>
            </a:r>
          </a:p>
          <a:p>
            <a:r>
              <a:rPr lang="en-US" sz="1200" dirty="0">
                <a:latin typeface="Inter Tight"/>
              </a:rPr>
              <a:t>- </a:t>
            </a:r>
            <a:r>
              <a:rPr lang="ru-RU" sz="1200" dirty="0"/>
              <a:t>СНИЛС;</a:t>
            </a:r>
          </a:p>
          <a:p>
            <a:r>
              <a:rPr lang="en-US" sz="1200" dirty="0">
                <a:latin typeface="Inter Tight"/>
              </a:rPr>
              <a:t>- </a:t>
            </a:r>
            <a:r>
              <a:rPr lang="ru-RU" sz="1200" dirty="0">
                <a:latin typeface="Inter Tight"/>
              </a:rPr>
              <a:t>с</a:t>
            </a:r>
            <a:r>
              <a:rPr lang="ru-RU" sz="1200" dirty="0"/>
              <a:t>правка об инвалидности;</a:t>
            </a:r>
          </a:p>
          <a:p>
            <a:r>
              <a:rPr lang="en-US" sz="1200" dirty="0">
                <a:latin typeface="Inter Tight"/>
              </a:rPr>
              <a:t>- </a:t>
            </a:r>
            <a:r>
              <a:rPr lang="ru-RU" sz="1200" dirty="0">
                <a:latin typeface="Inter Tight"/>
              </a:rPr>
              <a:t>у</a:t>
            </a:r>
            <a:r>
              <a:rPr lang="ru-RU" sz="1200" dirty="0"/>
              <a:t>достоверение, подтверждающее статус ветерана боевых действий; </a:t>
            </a:r>
          </a:p>
          <a:p>
            <a:r>
              <a:rPr lang="en-US" sz="1200" dirty="0">
                <a:latin typeface="Inter Tight"/>
              </a:rPr>
              <a:t>- </a:t>
            </a:r>
            <a:r>
              <a:rPr lang="ru-RU" sz="1200" dirty="0">
                <a:latin typeface="Inter Tight"/>
              </a:rPr>
              <a:t>у</a:t>
            </a:r>
            <a:r>
              <a:rPr lang="ru-RU" sz="1200" dirty="0"/>
              <a:t>достоверение члена семьи погибшего военнослужащего;</a:t>
            </a:r>
          </a:p>
          <a:p>
            <a:r>
              <a:rPr lang="en-US" sz="1200" dirty="0">
                <a:latin typeface="Inter Tight"/>
              </a:rPr>
              <a:t>- </a:t>
            </a:r>
            <a:r>
              <a:rPr lang="ru-RU" sz="1200" dirty="0">
                <a:latin typeface="Inter Tight"/>
              </a:rPr>
              <a:t>с</a:t>
            </a:r>
            <a:r>
              <a:rPr lang="ru-RU" sz="1200" dirty="0"/>
              <a:t>правки, подтверждающие факт ранения, травм, увечья, полученных в процессе выполнения обязанностей военной службы;</a:t>
            </a:r>
          </a:p>
          <a:p>
            <a:r>
              <a:rPr lang="en-US" sz="1200" dirty="0">
                <a:latin typeface="Inter Tight"/>
              </a:rPr>
              <a:t>- </a:t>
            </a:r>
            <a:r>
              <a:rPr lang="ru-RU" sz="1200" dirty="0">
                <a:latin typeface="Inter Tight"/>
              </a:rPr>
              <a:t>д</a:t>
            </a:r>
            <a:r>
              <a:rPr lang="ru-RU" sz="1200" dirty="0"/>
              <a:t>окументы, подтверждающие семейное положение;</a:t>
            </a:r>
          </a:p>
          <a:p>
            <a:r>
              <a:rPr lang="en-US" sz="1200" dirty="0">
                <a:latin typeface="Inter Tight"/>
              </a:rPr>
              <a:t>- </a:t>
            </a:r>
            <a:r>
              <a:rPr lang="ru-RU" sz="1200" dirty="0">
                <a:latin typeface="Inter Tight"/>
              </a:rPr>
              <a:t>с</a:t>
            </a:r>
            <a:r>
              <a:rPr lang="ru-RU" sz="1200" dirty="0"/>
              <a:t>видетельства о рождении детей;</a:t>
            </a:r>
          </a:p>
          <a:p>
            <a:r>
              <a:rPr lang="en-US" sz="1200" dirty="0">
                <a:latin typeface="Inter Tight"/>
              </a:rPr>
              <a:t>- </a:t>
            </a:r>
            <a:r>
              <a:rPr lang="ru-RU" sz="1200" dirty="0">
                <a:latin typeface="Inter Tight"/>
              </a:rPr>
              <a:t>п</a:t>
            </a:r>
            <a:r>
              <a:rPr lang="ru-RU" sz="1200" dirty="0"/>
              <a:t>ри необходимости, нотариально заверенная доверенность на предоставление прав и интересов субъекта персональных данных</a:t>
            </a:r>
          </a:p>
        </p:txBody>
      </p:sp>
    </p:spTree>
    <p:extLst>
      <p:ext uri="{BB962C8B-B14F-4D97-AF65-F5344CB8AC3E}">
        <p14:creationId xmlns:p14="http://schemas.microsoft.com/office/powerpoint/2010/main" val="1549134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tausi\OneDrive\Рабочий стол\Анонс.png">
            <a:extLst>
              <a:ext uri="{FF2B5EF4-FFF2-40B4-BE49-F238E27FC236}">
                <a16:creationId xmlns:a16="http://schemas.microsoft.com/office/drawing/2014/main" id="{A1FA8122-859D-4DF1-A50A-0D2CFCCD78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76" y="0"/>
            <a:ext cx="7597872" cy="1096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F6729E7-F4E4-4C46-97C7-4DF000B9AA18}"/>
              </a:ext>
            </a:extLst>
          </p:cNvPr>
          <p:cNvSpPr txBox="1"/>
          <p:nvPr/>
        </p:nvSpPr>
        <p:spPr>
          <a:xfrm>
            <a:off x="676440" y="530319"/>
            <a:ext cx="6226009" cy="646331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Министерство 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здравоохранения Республики Северная Осетия-Алания </a:t>
            </a:r>
          </a:p>
        </p:txBody>
      </p:sp>
      <p:sp>
        <p:nvSpPr>
          <p:cNvPr id="6" name="Скругленный прямоугольник 3">
            <a:extLst>
              <a:ext uri="{FF2B5EF4-FFF2-40B4-BE49-F238E27FC236}">
                <a16:creationId xmlns:a16="http://schemas.microsoft.com/office/drawing/2014/main" id="{148963DF-6A51-45B3-B29D-67F080C38CBF}"/>
              </a:ext>
            </a:extLst>
          </p:cNvPr>
          <p:cNvSpPr/>
          <p:nvPr/>
        </p:nvSpPr>
        <p:spPr>
          <a:xfrm>
            <a:off x="753976" y="1384300"/>
            <a:ext cx="6148473" cy="2390786"/>
          </a:xfrm>
          <a:prstGeom prst="roundRect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0170" algn="ctr">
              <a:lnSpc>
                <a:spcPct val="107000"/>
              </a:lnSpc>
              <a:spcAft>
                <a:spcPts val="800"/>
              </a:spcAft>
            </a:pPr>
            <a:r>
              <a:rPr lang="ru-RU" sz="1600" dirty="0">
                <a:effectLst/>
                <a:latin typeface="Times New Roman CYR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Оказание необходимой медицинской помощи участникам специальной военной операции и члена их семей;</a:t>
            </a:r>
          </a:p>
          <a:p>
            <a:pPr marL="90170" algn="ctr">
              <a:lnSpc>
                <a:spcPct val="107000"/>
              </a:lnSpc>
              <a:spcAft>
                <a:spcPts val="800"/>
              </a:spcAft>
            </a:pPr>
            <a:r>
              <a:rPr lang="ru-RU" sz="1600" dirty="0">
                <a:latin typeface="Times New Roman CYR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1600" dirty="0">
                <a:effectLst/>
                <a:latin typeface="Times New Roman CYR" panose="02020603050405020304" pitchFamily="18" charset="0"/>
                <a:ea typeface="Times New Roman" panose="02020603050405020304" pitchFamily="18" charset="0"/>
              </a:rPr>
              <a:t>рохождение профилактических осмотров, в том числе диспансеризация, а также госпитализация членов семей участников СВО и ветеранов боевых действий осуществляется в первоочередном порядке</a:t>
            </a:r>
            <a:endParaRPr lang="ru-RU" sz="1600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EBAAC40-3A98-4F6C-B674-97339CC85A04}"/>
              </a:ext>
            </a:extLst>
          </p:cNvPr>
          <p:cNvSpPr txBox="1"/>
          <p:nvPr/>
        </p:nvSpPr>
        <p:spPr>
          <a:xfrm>
            <a:off x="550944" y="3775086"/>
            <a:ext cx="6477000" cy="54007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270510" algn="ctr">
              <a:lnSpc>
                <a:spcPct val="115000"/>
              </a:lnSpc>
              <a:tabLst>
                <a:tab pos="-180340" algn="l"/>
                <a:tab pos="450215" algn="l"/>
                <a:tab pos="540385" algn="l"/>
              </a:tabLst>
            </a:pPr>
            <a:r>
              <a:rPr lang="ru-RU" sz="1400" b="1" dirty="0">
                <a:solidFill>
                  <a:srgbClr val="2D374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Контактные телефоны медицинских организаций:</a:t>
            </a:r>
            <a:endParaRPr lang="ru-RU" sz="14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tabLst>
                <a:tab pos="-180340" algn="l"/>
                <a:tab pos="450215" algn="l"/>
                <a:tab pos="540385" algn="l"/>
              </a:tabLst>
            </a:pPr>
            <a:r>
              <a:rPr lang="ru-RU" sz="1400" b="0" dirty="0">
                <a:solidFill>
                  <a:srgbClr val="2D374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	</a:t>
            </a:r>
            <a:r>
              <a:rPr lang="ru-RU" sz="1300" dirty="0">
                <a:solidFill>
                  <a:srgbClr val="2D3748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г</a:t>
            </a:r>
            <a:r>
              <a:rPr lang="ru-RU" sz="1300" b="0" dirty="0">
                <a:solidFill>
                  <a:srgbClr val="2D374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лавный врач ГБУЗ «Поликлиника №1» МЗ РСО-Алания </a:t>
            </a:r>
            <a:r>
              <a:rPr lang="ru-RU" sz="1300" b="0" dirty="0" err="1">
                <a:solidFill>
                  <a:srgbClr val="2D374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Мецаева</a:t>
            </a:r>
            <a:r>
              <a:rPr lang="ru-RU" sz="1300" b="0" dirty="0">
                <a:solidFill>
                  <a:srgbClr val="2D374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Зарина Валерьевна, тел.  8-988-833-85-55;</a:t>
            </a:r>
            <a:endParaRPr lang="ru-RU" sz="13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tabLst>
                <a:tab pos="-180340" algn="l"/>
                <a:tab pos="450215" algn="l"/>
                <a:tab pos="540385" algn="l"/>
              </a:tabLst>
            </a:pPr>
            <a:r>
              <a:rPr lang="ru-RU" sz="1300" b="0" dirty="0">
                <a:solidFill>
                  <a:srgbClr val="2D374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</a:t>
            </a:r>
            <a:r>
              <a:rPr lang="ru-RU" sz="1300" dirty="0">
                <a:solidFill>
                  <a:srgbClr val="2D3748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г</a:t>
            </a:r>
            <a:r>
              <a:rPr lang="ru-RU" sz="1300" b="0" dirty="0">
                <a:solidFill>
                  <a:srgbClr val="2D374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лавный врач ГБУЗ «Поликлиника № 4» МЗ РСО-Алания </a:t>
            </a:r>
            <a:r>
              <a:rPr lang="ru-RU" sz="1300" b="0" dirty="0" err="1">
                <a:solidFill>
                  <a:srgbClr val="2D374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Паркаева</a:t>
            </a:r>
            <a:r>
              <a:rPr lang="ru-RU" sz="1300" b="0" dirty="0">
                <a:solidFill>
                  <a:srgbClr val="2D374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300" b="0" dirty="0" err="1">
                <a:solidFill>
                  <a:srgbClr val="2D374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Эльда</a:t>
            </a:r>
            <a:r>
              <a:rPr lang="ru-RU" sz="1300" b="0" dirty="0">
                <a:solidFill>
                  <a:srgbClr val="2D374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300" b="0" dirty="0" err="1">
                <a:solidFill>
                  <a:srgbClr val="2D374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Эльдаровна</a:t>
            </a:r>
            <a:r>
              <a:rPr lang="ru-RU" sz="1300" b="0" dirty="0">
                <a:solidFill>
                  <a:srgbClr val="2D374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тел. 8-906-188-37-35;</a:t>
            </a:r>
            <a:endParaRPr lang="ru-RU" sz="13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270510" algn="just">
              <a:lnSpc>
                <a:spcPct val="115000"/>
              </a:lnSpc>
              <a:tabLst>
                <a:tab pos="-180340" algn="l"/>
                <a:tab pos="450215" algn="l"/>
                <a:tab pos="540385" algn="l"/>
              </a:tabLst>
            </a:pPr>
            <a:r>
              <a:rPr lang="ru-RU" sz="1300" b="0" dirty="0">
                <a:solidFill>
                  <a:srgbClr val="2D374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	главный врач ГБУЗ «Поликлиника № 7» МЗ РСО-Алания </a:t>
            </a:r>
            <a:r>
              <a:rPr lang="ru-RU" sz="1300" b="0" dirty="0" err="1">
                <a:solidFill>
                  <a:srgbClr val="2D374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Галаова</a:t>
            </a:r>
            <a:r>
              <a:rPr lang="ru-RU" sz="1300" b="0" dirty="0">
                <a:solidFill>
                  <a:srgbClr val="2D374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Ирина Николаевна, тел. 8-918-837-58-17;</a:t>
            </a:r>
            <a:endParaRPr lang="ru-RU" sz="13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tabLst>
                <a:tab pos="-180340" algn="l"/>
                <a:tab pos="450215" algn="l"/>
                <a:tab pos="540385" algn="l"/>
              </a:tabLst>
            </a:pPr>
            <a:r>
              <a:rPr lang="ru-RU" sz="1300" b="0" dirty="0">
                <a:solidFill>
                  <a:srgbClr val="2D374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	           главный врач ГБУЗ «Алагирская ЦРБ» МЗ РСО-Алания Хугаева Зарема Альбертовна, тел. 8-928-493-05-05;</a:t>
            </a:r>
            <a:endParaRPr lang="ru-RU" sz="13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tabLst>
                <a:tab pos="-180340" algn="l"/>
                <a:tab pos="450215" algn="l"/>
                <a:tab pos="540385" algn="l"/>
              </a:tabLst>
            </a:pPr>
            <a:r>
              <a:rPr lang="ru-RU" sz="1300" b="0" dirty="0">
                <a:solidFill>
                  <a:srgbClr val="2D374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главный врач ГБУЗ «Ардонская ЦРБ» МЗ РСО-Алания </a:t>
            </a:r>
            <a:r>
              <a:rPr lang="ru-RU" sz="1300" b="0" dirty="0" err="1">
                <a:solidFill>
                  <a:srgbClr val="2D374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Хасиева</a:t>
            </a:r>
            <a:r>
              <a:rPr lang="ru-RU" sz="1300" b="0" dirty="0">
                <a:solidFill>
                  <a:srgbClr val="2D374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Илона Руслановна, тел. 8-906-495-10-80; </a:t>
            </a:r>
            <a:endParaRPr lang="ru-RU" sz="13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0215" algn="just">
              <a:lnSpc>
                <a:spcPct val="115000"/>
              </a:lnSpc>
              <a:tabLst>
                <a:tab pos="-180340" algn="l"/>
                <a:tab pos="450215" algn="l"/>
                <a:tab pos="540385" algn="l"/>
              </a:tabLst>
            </a:pPr>
            <a:r>
              <a:rPr lang="ru-RU" sz="1300" dirty="0">
                <a:solidFill>
                  <a:srgbClr val="2D3748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г</a:t>
            </a:r>
            <a:r>
              <a:rPr lang="ru-RU" sz="1300" b="0" dirty="0">
                <a:solidFill>
                  <a:srgbClr val="2D374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лавный врач ГБУЗ «Дигорская ЦРБ» МЗ РСО-Алания </a:t>
            </a:r>
            <a:r>
              <a:rPr lang="ru-RU" sz="1300" b="0" dirty="0" err="1">
                <a:solidFill>
                  <a:srgbClr val="2D374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Лекоев</a:t>
            </a:r>
            <a:r>
              <a:rPr lang="ru-RU" sz="1300" b="0" dirty="0">
                <a:solidFill>
                  <a:srgbClr val="2D374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Артур </a:t>
            </a:r>
            <a:r>
              <a:rPr lang="ru-RU" sz="1300" b="0" dirty="0" err="1">
                <a:solidFill>
                  <a:srgbClr val="2D374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Ботаевич</a:t>
            </a:r>
            <a:r>
              <a:rPr lang="ru-RU" sz="1300" b="0" dirty="0">
                <a:solidFill>
                  <a:srgbClr val="2D374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тел. 8-928-071-31-99;</a:t>
            </a:r>
            <a:endParaRPr lang="ru-RU" sz="13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tabLst>
                <a:tab pos="-180340" algn="l"/>
                <a:tab pos="450215" algn="l"/>
                <a:tab pos="540385" algn="l"/>
              </a:tabLst>
            </a:pPr>
            <a:r>
              <a:rPr lang="ru-RU" sz="1300" b="0" dirty="0">
                <a:solidFill>
                  <a:srgbClr val="2D374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	           главный врач ГБУЗ «Ирафская ЦРБ» МЗ РСО-Алания </a:t>
            </a:r>
            <a:r>
              <a:rPr lang="ru-RU" sz="1300" b="0" dirty="0" err="1">
                <a:solidFill>
                  <a:srgbClr val="2D374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Бесолов</a:t>
            </a:r>
            <a:r>
              <a:rPr lang="ru-RU" sz="1300" b="0" dirty="0">
                <a:solidFill>
                  <a:srgbClr val="2D374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Тамерлан </a:t>
            </a:r>
            <a:r>
              <a:rPr lang="ru-RU" sz="1300" b="0" dirty="0" err="1">
                <a:solidFill>
                  <a:srgbClr val="2D374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Рамазанович</a:t>
            </a:r>
            <a:r>
              <a:rPr lang="ru-RU" sz="1300" b="0" dirty="0">
                <a:solidFill>
                  <a:srgbClr val="2D374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тел 8-918-821-27-43;</a:t>
            </a:r>
            <a:endParaRPr lang="ru-RU" sz="13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tabLst>
                <a:tab pos="-180340" algn="l"/>
                <a:tab pos="450215" algn="l"/>
                <a:tab pos="540385" algn="l"/>
              </a:tabLst>
            </a:pPr>
            <a:r>
              <a:rPr lang="ru-RU" sz="1300" b="0" dirty="0">
                <a:solidFill>
                  <a:srgbClr val="2D374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	           главный врач ГБУЗ «Кировская ЦРБ» МЗ РСО-Алания </a:t>
            </a:r>
            <a:r>
              <a:rPr lang="ru-RU" sz="1300" b="0" dirty="0" err="1">
                <a:solidFill>
                  <a:srgbClr val="2D374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Моргоев</a:t>
            </a:r>
            <a:r>
              <a:rPr lang="ru-RU" sz="1300" b="0" dirty="0">
                <a:solidFill>
                  <a:srgbClr val="2D374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Таймураз Ибрагимович,  тел. 8-962-745-18-88;  </a:t>
            </a:r>
            <a:endParaRPr lang="ru-RU" sz="13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0215" algn="just">
              <a:lnSpc>
                <a:spcPct val="115000"/>
              </a:lnSpc>
              <a:tabLst>
                <a:tab pos="-180340" algn="l"/>
                <a:tab pos="450215" algn="l"/>
                <a:tab pos="540385" algn="l"/>
              </a:tabLst>
            </a:pPr>
            <a:r>
              <a:rPr lang="ru-RU" sz="1300" dirty="0">
                <a:solidFill>
                  <a:srgbClr val="2D3748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г</a:t>
            </a:r>
            <a:r>
              <a:rPr lang="ru-RU" sz="1300" b="0" dirty="0">
                <a:solidFill>
                  <a:srgbClr val="2D374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лавный врач ГБУЗ «Моздокская ЦРБ» МЗ РСО-Алания </a:t>
            </a:r>
            <a:r>
              <a:rPr lang="ru-RU" sz="1300" b="0" dirty="0" err="1">
                <a:solidFill>
                  <a:srgbClr val="2D374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Бузоев</a:t>
            </a:r>
            <a:r>
              <a:rPr lang="ru-RU" sz="1300" b="0" dirty="0">
                <a:solidFill>
                  <a:srgbClr val="2D374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Азамат Игоревич, тел. 8-918-825-75-32;</a:t>
            </a:r>
            <a:endParaRPr lang="ru-RU" sz="13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-90170" algn="just">
              <a:lnSpc>
                <a:spcPct val="115000"/>
              </a:lnSpc>
              <a:tabLst>
                <a:tab pos="-180340" algn="l"/>
                <a:tab pos="450215" algn="l"/>
              </a:tabLst>
            </a:pPr>
            <a:r>
              <a:rPr lang="ru-RU" sz="1300" b="0" dirty="0">
                <a:solidFill>
                  <a:srgbClr val="2D374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 главный врач ГБУЗ «Правобережная ЦРКБ» МЗ РСО-Алания</a:t>
            </a:r>
            <a:r>
              <a:rPr lang="ru-RU" sz="1300" dirty="0">
                <a:solidFill>
                  <a:srgbClr val="2D3748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300" b="0" dirty="0" err="1">
                <a:solidFill>
                  <a:srgbClr val="2D374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Адырхаев</a:t>
            </a:r>
            <a:r>
              <a:rPr lang="ru-RU" sz="1300" b="0" dirty="0">
                <a:solidFill>
                  <a:srgbClr val="2D374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Алан Михайлович, тел. 8-905-488-35-60;</a:t>
            </a:r>
            <a:endParaRPr lang="ru-RU" sz="13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tabLst>
                <a:tab pos="-180340" algn="l"/>
                <a:tab pos="450215" algn="l"/>
                <a:tab pos="540385" algn="l"/>
              </a:tabLst>
            </a:pPr>
            <a:r>
              <a:rPr lang="ru-RU" sz="1300" b="0" dirty="0">
                <a:solidFill>
                  <a:srgbClr val="2D374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главный врач ГБУЗ «Пригородная ЦРБ» МЗ  РСО-Алания </a:t>
            </a:r>
            <a:r>
              <a:rPr lang="ru-RU" sz="1300" b="0" dirty="0" err="1">
                <a:solidFill>
                  <a:srgbClr val="2D374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Наниев</a:t>
            </a:r>
            <a:r>
              <a:rPr lang="ru-RU" sz="1300" b="0" dirty="0">
                <a:solidFill>
                  <a:srgbClr val="2D374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Аскер Викторович, тел. 8-989-746-11-20.</a:t>
            </a:r>
            <a:endParaRPr lang="ru-RU" sz="13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1723D0C-EFAD-4127-B259-1A98389B27F8}"/>
              </a:ext>
            </a:extLst>
          </p:cNvPr>
          <p:cNvSpPr txBox="1"/>
          <p:nvPr/>
        </p:nvSpPr>
        <p:spPr>
          <a:xfrm>
            <a:off x="1810081" y="9144617"/>
            <a:ext cx="3936337" cy="738664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Еmail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1400" b="1" i="0" u="none" strike="noStrike" dirty="0">
                <a:solidFill>
                  <a:srgbClr val="EB363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info@minzdrav.alania.gov.ru</a:t>
            </a:r>
            <a:endParaRPr lang="ru-RU" sz="1400" u="sng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00000"/>
              </a:lnSpc>
            </a:pPr>
            <a:r>
              <a:rPr lang="ru-RU" sz="1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ул. Нальчикская, 3 а, </a:t>
            </a:r>
          </a:p>
          <a:p>
            <a:pPr algn="ctr">
              <a:lnSpc>
                <a:spcPct val="100000"/>
              </a:lnSpc>
            </a:pPr>
            <a:r>
              <a:rPr lang="ru-RU" sz="1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тел. (8672) 403892 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67692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 descr="C:\Users\tausi\OneDrive\Рабочий стол\Анонс.png">
            <a:extLst>
              <a:ext uri="{FF2B5EF4-FFF2-40B4-BE49-F238E27FC236}">
                <a16:creationId xmlns:a16="http://schemas.microsoft.com/office/drawing/2014/main" id="{A22792EE-CADA-40AA-887D-767D29B83C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597872" cy="1096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ject 3"/>
          <p:cNvSpPr txBox="1"/>
          <p:nvPr/>
        </p:nvSpPr>
        <p:spPr>
          <a:xfrm>
            <a:off x="525272" y="6651624"/>
            <a:ext cx="6687312" cy="46974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1300" marR="5080" indent="-229235">
              <a:lnSpc>
                <a:spcPct val="110800"/>
              </a:lnSpc>
              <a:spcBef>
                <a:spcPts val="100"/>
              </a:spcBef>
              <a:buFont typeface="Symbol"/>
              <a:buChar char=""/>
              <a:tabLst>
                <a:tab pos="241300" algn="l"/>
                <a:tab pos="241935" algn="l"/>
                <a:tab pos="1782445" algn="l"/>
                <a:tab pos="2125345" algn="l"/>
                <a:tab pos="2498090" algn="l"/>
              </a:tabLst>
            </a:pPr>
            <a:endParaRPr lang="ru-RU" sz="1300" dirty="0">
              <a:latin typeface="Microsoft Sans Serif"/>
              <a:cs typeface="Microsoft Sans Serif"/>
            </a:endParaRPr>
          </a:p>
          <a:p>
            <a:pPr marL="241300" marR="5080" indent="-229235">
              <a:lnSpc>
                <a:spcPct val="110800"/>
              </a:lnSpc>
              <a:spcBef>
                <a:spcPts val="100"/>
              </a:spcBef>
              <a:buFont typeface="Symbol"/>
              <a:buChar char=""/>
              <a:tabLst>
                <a:tab pos="241300" algn="l"/>
                <a:tab pos="241935" algn="l"/>
                <a:tab pos="1782445" algn="l"/>
                <a:tab pos="2125345" algn="l"/>
                <a:tab pos="2498090" algn="l"/>
              </a:tabLst>
            </a:pPr>
            <a:endParaRPr sz="1300" dirty="0">
              <a:latin typeface="Microsoft Sans Serif"/>
              <a:cs typeface="Microsoft Sans Serif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4279556" y="9476943"/>
            <a:ext cx="2961005" cy="2584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1240155" algn="l"/>
              </a:tabLst>
            </a:pPr>
            <a:r>
              <a:rPr sz="1600" spc="-15" dirty="0">
                <a:latin typeface="Microsoft Sans Serif"/>
                <a:cs typeface="Microsoft Sans Serif"/>
              </a:rPr>
              <a:t>,</a:t>
            </a:r>
            <a:endParaRPr sz="1600" dirty="0">
              <a:latin typeface="Microsoft Sans Serif"/>
              <a:cs typeface="Microsoft Sans Serif"/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348675" y="1507231"/>
            <a:ext cx="7040503" cy="81580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1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ru-RU" sz="1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аправление во внеочередном порядке детей по достижении ими возраста полутора лет в государственные образовательные организации, предоставляющие дошкольное образование, подведомственные Министерству;</a:t>
            </a:r>
            <a:endParaRPr lang="ru-RU" sz="12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1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предоставление внеочередного права на перевод ребенка в другую, наиболее приближенную к месту жительства семьи государственную образовательную организацию, предоставляющую общее образование и подведомственную Министерству (при наличии мест) в подведомственных Министерству;</a:t>
            </a:r>
            <a:endParaRPr lang="ru-RU" sz="12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1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освобождение от платы, взимаемой за присмотр и уход за ребенком в государственных образовательных организациях, предоставляющих дошкольное образование, </a:t>
            </a:r>
            <a:endParaRPr lang="ru-RU" sz="12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1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предоставление бесплатного двухразового (завтрак, обед) горячего питания детям 1-11 классов, обучающимся в государственных общеобразовательных организациях, подведомственных Министерству;</a:t>
            </a:r>
            <a:endParaRPr lang="ru-RU" sz="12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1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предоставление бесплатного одноразового горячего питания студентам, обучающимся по очной форме обучения по программам среднего профессионального образования в государственных профессиональных образовательных организациях Республики Северная Осетия-Алания;</a:t>
            </a:r>
            <a:endParaRPr lang="ru-RU" sz="12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1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зачисление в первоочередном порядке в группы продленного дня детей, обучающихся в государственных образовательных организациях, подведомственных Министерству;</a:t>
            </a:r>
            <a:endParaRPr lang="ru-RU" sz="12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1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предоставление семьям права бесплатного посещения детьми занятий по дополнительным общеобразовательным программам в республиканских организациях (кружки, секции и иные подобные занятия);</a:t>
            </a:r>
            <a:endParaRPr lang="ru-RU" sz="12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1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освобождение от платы, взимаемой с родителей (законных представителей), за осуществление присмотра и ухода за детьми участников СВО в группах продленного дня в республиканских образовательных организациях, реализующих образовательные программы начального общего, основного общего и среднего общего образования.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Указ Главы Республики Северная Осетия-Алания от 17 октября 2022 г. № 330 «</a:t>
            </a:r>
            <a:r>
              <a:rPr lang="ru-RU" sz="1200" spc="1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 дополнительных мерах социальной поддержки участников специальной военной операции и членов их семей, а также граждан, направленных для обеспечения выполнения специальных задач на территории Сирийской Арабской Республики, а также на территориях Курской, Белгородской и Брянской областей, проживающих на территории Республики Северная Осетия-Алания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200" b="1" dirty="0">
                <a:latin typeface="Calibri" panose="020F0502020204030204" pitchFamily="34" charset="0"/>
                <a:cs typeface="Times New Roman" panose="02020603050405020304" pitchFamily="18" charset="0"/>
              </a:rPr>
              <a:t>      </a:t>
            </a:r>
            <a:endParaRPr lang="ru-RU" sz="11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1EF9D15-8D79-4493-ABE3-D84ABBA0EDEF}"/>
              </a:ext>
            </a:extLst>
          </p:cNvPr>
          <p:cNvSpPr txBox="1"/>
          <p:nvPr/>
        </p:nvSpPr>
        <p:spPr>
          <a:xfrm>
            <a:off x="755923" y="554452"/>
            <a:ext cx="6226009" cy="646331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Министерство образования и науки Республики                           Северная Осетия-Алания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719DBC8-0F14-4B65-AE20-78E8FDCD7085}"/>
              </a:ext>
            </a:extLst>
          </p:cNvPr>
          <p:cNvSpPr txBox="1"/>
          <p:nvPr/>
        </p:nvSpPr>
        <p:spPr>
          <a:xfrm>
            <a:off x="1872022" y="9118426"/>
            <a:ext cx="3936337" cy="889218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ts val="1400"/>
              </a:lnSpc>
              <a:spcAft>
                <a:spcPts val="1000"/>
              </a:spcAft>
            </a:pPr>
            <a:r>
              <a:rPr lang="ru-RU" sz="1600" b="1" dirty="0" err="1">
                <a:latin typeface="Arial"/>
                <a:cs typeface="Arial"/>
              </a:rPr>
              <a:t>еmail</a:t>
            </a:r>
            <a:r>
              <a:rPr lang="ru-RU" sz="1600" b="1" dirty="0">
                <a:latin typeface="Arial"/>
                <a:cs typeface="Arial"/>
              </a:rPr>
              <a:t>: </a:t>
            </a:r>
            <a:r>
              <a:rPr lang="en-US" sz="1600" i="0" u="none" strike="noStrike" dirty="0">
                <a:solidFill>
                  <a:srgbClr val="453F3F"/>
                </a:solidFill>
                <a:effectLst/>
                <a:latin typeface="PT Sans" panose="020B0503020203020204" pitchFamily="34" charset="-52"/>
                <a:hlinkClick r:id="rId3"/>
              </a:rPr>
              <a:t>info@mon.alania.gov.ru</a:t>
            </a:r>
            <a:r>
              <a:rPr lang="ru-RU" sz="1600" b="1" dirty="0">
                <a:solidFill>
                  <a:srgbClr val="EB3630"/>
                </a:solidFill>
                <a:latin typeface="PT Sans" panose="020B0604020202020204" pitchFamily="34" charset="-52"/>
              </a:rPr>
              <a:t>     </a:t>
            </a:r>
          </a:p>
          <a:p>
            <a:pPr algn="ctr">
              <a:lnSpc>
                <a:spcPts val="1400"/>
              </a:lnSpc>
              <a:spcAft>
                <a:spcPts val="1000"/>
              </a:spcAft>
            </a:pPr>
            <a:r>
              <a:rPr lang="ru-RU" sz="1600" b="1" dirty="0">
                <a:solidFill>
                  <a:srgbClr val="EB3630"/>
                </a:solidFill>
                <a:latin typeface="PT Sans" panose="020B0604020202020204" pitchFamily="34" charset="-52"/>
              </a:rPr>
              <a:t> </a:t>
            </a:r>
            <a:r>
              <a:rPr lang="ru-RU" sz="1600" b="1" dirty="0">
                <a:latin typeface="Arial"/>
                <a:cs typeface="Arial"/>
              </a:rPr>
              <a:t>тел: 8 (8672) 53-27-69</a:t>
            </a:r>
          </a:p>
          <a:p>
            <a:pPr algn="ctr">
              <a:lnSpc>
                <a:spcPts val="1400"/>
              </a:lnSpc>
              <a:spcAft>
                <a:spcPts val="1000"/>
              </a:spcAft>
            </a:pPr>
            <a:r>
              <a:rPr lang="ru-RU" sz="1600" b="1" dirty="0">
                <a:latin typeface="Arial"/>
                <a:cs typeface="Arial"/>
              </a:rPr>
              <a:t> </a:t>
            </a:r>
            <a:r>
              <a:rPr lang="ru-RU" sz="1400" b="1" dirty="0">
                <a:latin typeface="Arial"/>
                <a:cs typeface="Arial"/>
              </a:rPr>
              <a:t>адрес: ул. </a:t>
            </a:r>
            <a:r>
              <a:rPr lang="ru-RU" sz="1400" b="1" dirty="0" err="1">
                <a:latin typeface="Arial"/>
                <a:cs typeface="Arial"/>
              </a:rPr>
              <a:t>Бутырина</a:t>
            </a:r>
            <a:r>
              <a:rPr lang="ru-RU" sz="1400" b="1" dirty="0">
                <a:latin typeface="Arial"/>
                <a:cs typeface="Arial"/>
              </a:rPr>
              <a:t>, д. 7</a:t>
            </a:r>
            <a:endParaRPr lang="ru-RU" sz="1600" b="1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 descr="C:\Users\tausi\OneDrive\Рабочий стол\Анонс.png">
            <a:extLst>
              <a:ext uri="{FF2B5EF4-FFF2-40B4-BE49-F238E27FC236}">
                <a16:creationId xmlns:a16="http://schemas.microsoft.com/office/drawing/2014/main" id="{A22792EE-CADA-40AA-887D-767D29B83C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597872" cy="1096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ject 3"/>
          <p:cNvSpPr txBox="1"/>
          <p:nvPr/>
        </p:nvSpPr>
        <p:spPr>
          <a:xfrm>
            <a:off x="525272" y="6651624"/>
            <a:ext cx="6687312" cy="46974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1300" marR="5080" indent="-229235">
              <a:lnSpc>
                <a:spcPct val="110800"/>
              </a:lnSpc>
              <a:spcBef>
                <a:spcPts val="100"/>
              </a:spcBef>
              <a:buFont typeface="Symbol"/>
              <a:buChar char=""/>
              <a:tabLst>
                <a:tab pos="241300" algn="l"/>
                <a:tab pos="241935" algn="l"/>
                <a:tab pos="1782445" algn="l"/>
                <a:tab pos="2125345" algn="l"/>
                <a:tab pos="2498090" algn="l"/>
              </a:tabLst>
            </a:pPr>
            <a:endParaRPr lang="ru-RU" sz="1300" dirty="0">
              <a:latin typeface="Microsoft Sans Serif"/>
              <a:cs typeface="Microsoft Sans Serif"/>
            </a:endParaRPr>
          </a:p>
          <a:p>
            <a:pPr marL="241300" marR="5080" indent="-229235">
              <a:lnSpc>
                <a:spcPct val="110800"/>
              </a:lnSpc>
              <a:spcBef>
                <a:spcPts val="100"/>
              </a:spcBef>
              <a:buFont typeface="Symbol"/>
              <a:buChar char=""/>
              <a:tabLst>
                <a:tab pos="241300" algn="l"/>
                <a:tab pos="241935" algn="l"/>
                <a:tab pos="1782445" algn="l"/>
                <a:tab pos="2125345" algn="l"/>
                <a:tab pos="2498090" algn="l"/>
              </a:tabLst>
            </a:pPr>
            <a:endParaRPr sz="1300" dirty="0">
              <a:latin typeface="Microsoft Sans Serif"/>
              <a:cs typeface="Microsoft Sans Serif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4279556" y="9476943"/>
            <a:ext cx="2961005" cy="2584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1240155" algn="l"/>
              </a:tabLst>
            </a:pPr>
            <a:r>
              <a:rPr sz="1600" spc="-15" dirty="0">
                <a:latin typeface="Microsoft Sans Serif"/>
                <a:cs typeface="Microsoft Sans Serif"/>
              </a:rPr>
              <a:t>,</a:t>
            </a:r>
            <a:endParaRPr sz="1600" dirty="0">
              <a:latin typeface="Microsoft Sans Serif"/>
              <a:cs typeface="Microsoft Sans Serif"/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348675" y="1507231"/>
            <a:ext cx="7040503" cy="91598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1200" b="0" i="0" dirty="0">
                <a:solidFill>
                  <a:srgbClr val="22272F"/>
                </a:solidFill>
                <a:effectLst/>
                <a:latin typeface="PT Serif" panose="020A0603040505020204" pitchFamily="18" charset="-52"/>
              </a:rPr>
              <a:t>Постановление Правительства Республики Северная Осетия-Алания от 21 октября 2025 г. N 409</a:t>
            </a:r>
            <a:br>
              <a:rPr lang="ru-RU" sz="1200" dirty="0"/>
            </a:br>
            <a:r>
              <a:rPr lang="ru-RU" sz="1200" b="0" i="0" dirty="0">
                <a:solidFill>
                  <a:srgbClr val="22272F"/>
                </a:solidFill>
                <a:effectLst/>
                <a:latin typeface="PT Serif" panose="020A0603040505020204" pitchFamily="18" charset="-52"/>
              </a:rPr>
              <a:t>"Об утверждении правил предоставления грантов "</a:t>
            </a:r>
            <a:r>
              <a:rPr lang="ru-RU" sz="1200" b="0" i="0" dirty="0" err="1">
                <a:solidFill>
                  <a:srgbClr val="22272F"/>
                </a:solidFill>
                <a:effectLst/>
                <a:latin typeface="PT Serif" panose="020A0603040505020204" pitchFamily="18" charset="-52"/>
              </a:rPr>
              <a:t>Агромотиватор</a:t>
            </a:r>
            <a:r>
              <a:rPr lang="ru-RU" sz="1200" b="0" i="0" dirty="0">
                <a:solidFill>
                  <a:srgbClr val="22272F"/>
                </a:solidFill>
                <a:effectLst/>
                <a:latin typeface="PT Serif" panose="020A0603040505020204" pitchFamily="18" charset="-52"/>
              </a:rPr>
              <a:t>«</a:t>
            </a:r>
            <a:endParaRPr lang="ru-RU" sz="1200" dirty="0">
              <a:solidFill>
                <a:srgbClr val="22272F"/>
              </a:solidFill>
              <a:latin typeface="PT Serif" panose="020A0603040505020204" pitchFamily="18" charset="-52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1000" dirty="0">
                <a:solidFill>
                  <a:srgbClr val="22272F"/>
                </a:solidFill>
                <a:latin typeface="PT Serif" panose="020A0603040505020204" pitchFamily="18" charset="-52"/>
              </a:rPr>
              <a:t>Г</a:t>
            </a:r>
            <a:r>
              <a:rPr lang="ru-RU" sz="1000" b="0" i="0" dirty="0">
                <a:solidFill>
                  <a:srgbClr val="22272F"/>
                </a:solidFill>
                <a:effectLst/>
                <a:latin typeface="PT Serif" panose="020A0603040505020204" pitchFamily="18" charset="-52"/>
              </a:rPr>
              <a:t>ражданин Российской Федерации из числа </a:t>
            </a:r>
            <a:r>
              <a:rPr lang="ru-RU" sz="1000" b="1" i="0" dirty="0">
                <a:solidFill>
                  <a:srgbClr val="22272F"/>
                </a:solidFill>
                <a:effectLst/>
                <a:latin typeface="PT Serif" panose="020A0603040505020204" pitchFamily="18" charset="-52"/>
              </a:rPr>
              <a:t>ветеранов боевых действий, осуществлявших выполнение задач в ходе специальной военной операции </a:t>
            </a:r>
            <a:r>
              <a:rPr lang="ru-RU" sz="1000" b="0" i="0" dirty="0">
                <a:solidFill>
                  <a:srgbClr val="22272F"/>
                </a:solidFill>
                <a:effectLst/>
                <a:latin typeface="PT Serif" panose="020A0603040505020204" pitchFamily="18" charset="-52"/>
              </a:rPr>
              <a:t>на территориях Донецкой Народной Республики, Луганской Народной Республики и Украины с 24 февраля 2022 года, на территориях Запорожской области и Херсонской области - с 30 сентября 2022 года, уволенный с военной службы (службы, работы), а также принимавший в соответствии с решениями органов публичной власти Донецкой Народной Республики и Луганской Народной Республики участие в боевых действиях в составе Вооруженных Сил Донецкой Народной Республики, Народной милиции Луганской Народной Республики, воинских формирований и органов Донецкой Народной Республики и Луганской Народной Республики начиная с 11 мая 2014 года, зарегистрированный в качестве крестьянского (фермерского) хозяйства или индивидуального предпринимателя, являющегося главой крестьянского (фермерского) хозяйства на сельской территории или на территории сельской агломерации Республики Северная Осетия-Алания, который обязуется осуществлять деятельность на сельской территории или на территории сельской агломерации в течение не менее чем 3 лет со дня получения средств и достигнуть показателей деятельности, предусмотренных проектом, не является получателем средств финансовой поддержки (за исключением социальных выплат и выплат на организацию начального этапа предпринимательской деятельности), субсидий, предоставляемых гражданам, ведущим личные подсобные хозяйства, в соответствии с </a:t>
            </a:r>
            <a:r>
              <a:rPr lang="ru-RU" sz="1000" b="0" i="0" u="none" strike="noStrike" dirty="0">
                <a:solidFill>
                  <a:srgbClr val="3272C0"/>
                </a:solidFill>
                <a:effectLst/>
                <a:latin typeface="PT Serif" panose="020A0603040505020204" pitchFamily="18" charset="-52"/>
                <a:hlinkClick r:id="rId3"/>
              </a:rPr>
              <a:t>Государственной программой</a:t>
            </a:r>
            <a:r>
              <a:rPr lang="ru-RU" sz="1000" b="0" i="0" dirty="0">
                <a:solidFill>
                  <a:srgbClr val="22272F"/>
                </a:solidFill>
                <a:effectLst/>
                <a:latin typeface="PT Serif" panose="020A0603040505020204" pitchFamily="18" charset="-52"/>
              </a:rPr>
              <a:t> развития сельского хозяйства и регулирования рынков сельскохозяйственной продукции, сырья и продовольствия, утвержденной </a:t>
            </a:r>
            <a:r>
              <a:rPr lang="ru-RU" sz="1000" b="0" i="0" u="none" strike="noStrike" dirty="0">
                <a:solidFill>
                  <a:srgbClr val="3272C0"/>
                </a:solidFill>
                <a:effectLst/>
                <a:latin typeface="PT Serif" panose="020A0603040505020204" pitchFamily="18" charset="-52"/>
                <a:hlinkClick r:id="rId4"/>
              </a:rPr>
              <a:t>постановлением</a:t>
            </a:r>
            <a:r>
              <a:rPr lang="ru-RU" sz="1000" b="0" i="0" dirty="0">
                <a:solidFill>
                  <a:srgbClr val="22272F"/>
                </a:solidFill>
                <a:effectLst/>
                <a:latin typeface="PT Serif" panose="020A0603040505020204" pitchFamily="18" charset="-52"/>
              </a:rPr>
              <a:t> Правительства Российской Федерации от 14 июля 2012 года N 717 "О Государственной программе развития сельского хозяйства и регулирования рынков сельскохозяйственной продукции, сырья и продовольствия", субсидий или грантов, а также гранта на поддержку начинающего фермера и гранта "</a:t>
            </a:r>
            <a:r>
              <a:rPr lang="ru-RU" sz="1000" b="0" i="0" dirty="0" err="1">
                <a:solidFill>
                  <a:srgbClr val="22272F"/>
                </a:solidFill>
                <a:effectLst/>
                <a:latin typeface="PT Serif" panose="020A0603040505020204" pitchFamily="18" charset="-52"/>
              </a:rPr>
              <a:t>Агростартап</a:t>
            </a:r>
            <a:r>
              <a:rPr lang="ru-RU" sz="1000" b="0" i="0" dirty="0">
                <a:solidFill>
                  <a:srgbClr val="22272F"/>
                </a:solidFill>
                <a:effectLst/>
                <a:latin typeface="PT Serif" panose="020A0603040505020204" pitchFamily="18" charset="-52"/>
              </a:rPr>
              <a:t>" в рамках указанной </a:t>
            </a:r>
            <a:r>
              <a:rPr lang="ru-RU" sz="1000" b="0" i="0" u="none" strike="noStrike" dirty="0">
                <a:solidFill>
                  <a:srgbClr val="3272C0"/>
                </a:solidFill>
                <a:effectLst/>
                <a:latin typeface="PT Serif" panose="020A0603040505020204" pitchFamily="18" charset="-52"/>
                <a:hlinkClick r:id="rId5"/>
              </a:rPr>
              <a:t>Государственной программы</a:t>
            </a:r>
            <a:r>
              <a:rPr lang="ru-RU" sz="1000" b="0" i="0" dirty="0">
                <a:solidFill>
                  <a:srgbClr val="22272F"/>
                </a:solidFill>
                <a:effectLst/>
                <a:latin typeface="PT Serif" panose="020A0603040505020204" pitchFamily="18" charset="-52"/>
              </a:rPr>
              <a:t>. </a:t>
            </a:r>
          </a:p>
          <a:p>
            <a:pPr indent="457200" algn="just"/>
            <a:r>
              <a:rPr lang="ru-RU" sz="1000" dirty="0">
                <a:solidFill>
                  <a:srgbClr val="22272F"/>
                </a:solidFill>
                <a:latin typeface="PT Serif" panose="020A0603040505020204" pitchFamily="18" charset="-52"/>
              </a:rPr>
              <a:t> Для получения гранта заявитель формирует заявку в электронной форме посредством заполнения соответствующих экранных форм веб-интерфейса системы "Электронный бюджет" и представления в систему "Электронный бюджет" электронных копий документов (документов на бумажном носителе, преобразованных в электронную форму путем сканирования), представление которых предусмотрено в объявлении о проведении отбора:</a:t>
            </a:r>
          </a:p>
          <a:p>
            <a:pPr indent="457200" algn="just"/>
            <a:r>
              <a:rPr lang="ru-RU" sz="1000" dirty="0">
                <a:solidFill>
                  <a:srgbClr val="22272F"/>
                </a:solidFill>
                <a:latin typeface="PT Serif" panose="020A0603040505020204" pitchFamily="18" charset="-52"/>
              </a:rPr>
              <a:t>1) паспорт заявителя (все страницы);</a:t>
            </a:r>
          </a:p>
          <a:p>
            <a:pPr indent="457200" algn="just"/>
            <a:r>
              <a:rPr lang="ru-RU" sz="1000" dirty="0">
                <a:solidFill>
                  <a:srgbClr val="22272F"/>
                </a:solidFill>
                <a:latin typeface="PT Serif" panose="020A0603040505020204" pitchFamily="18" charset="-52"/>
              </a:rPr>
              <a:t>2) бизнес-план;</a:t>
            </a:r>
          </a:p>
          <a:p>
            <a:pPr indent="457200" algn="just"/>
            <a:r>
              <a:rPr lang="ru-RU" sz="1000" dirty="0">
                <a:solidFill>
                  <a:srgbClr val="22272F"/>
                </a:solidFill>
                <a:latin typeface="PT Serif" panose="020A0603040505020204" pitchFamily="18" charset="-52"/>
              </a:rPr>
              <a:t>3) план расходов;</a:t>
            </a:r>
          </a:p>
          <a:p>
            <a:pPr indent="457200" algn="just"/>
            <a:r>
              <a:rPr lang="ru-RU" sz="1000" dirty="0">
                <a:solidFill>
                  <a:srgbClr val="22272F"/>
                </a:solidFill>
                <a:latin typeface="PT Serif" panose="020A0603040505020204" pitchFamily="18" charset="-52"/>
              </a:rPr>
              <a:t>4) материалы фотофиксации объекта недвижимости;</a:t>
            </a:r>
          </a:p>
          <a:p>
            <a:pPr indent="457200" algn="just"/>
            <a:r>
              <a:rPr lang="ru-RU" sz="1000" dirty="0">
                <a:solidFill>
                  <a:srgbClr val="22272F"/>
                </a:solidFill>
                <a:latin typeface="PT Serif" panose="020A0603040505020204" pitchFamily="18" charset="-52"/>
              </a:rPr>
              <a:t>5) заверенную российской кредитной организацией выписку из расчетного счета и (или) лицевого счета заявителя, подтверждающую наличие собственных средств в размере, указанном в представленном им плане расходов, которая должна быть выдана не ранее чем за 30 календарных дней до дня подачи заявки;</a:t>
            </a:r>
          </a:p>
          <a:p>
            <a:pPr indent="457200" algn="just"/>
            <a:r>
              <a:rPr lang="ru-RU" sz="1000" dirty="0">
                <a:solidFill>
                  <a:srgbClr val="22272F"/>
                </a:solidFill>
                <a:latin typeface="PT Serif" panose="020A0603040505020204" pitchFamily="18" charset="-52"/>
              </a:rPr>
              <a:t>6) государственный акт, свидетельство и (или) другой документ, удостоверяющий права на землю и выданный заявителю до введения в действие </a:t>
            </a:r>
            <a:r>
              <a:rPr lang="ru-RU" sz="1000" dirty="0">
                <a:solidFill>
                  <a:srgbClr val="22272F"/>
                </a:solidFill>
                <a:latin typeface="PT Serif" panose="020A0603040505020204" pitchFamily="18" charset="-52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Федерального закона</a:t>
            </a:r>
            <a:r>
              <a:rPr lang="ru-RU" sz="1000" dirty="0">
                <a:solidFill>
                  <a:srgbClr val="22272F"/>
                </a:solidFill>
                <a:latin typeface="PT Serif" panose="020A0603040505020204" pitchFamily="18" charset="-52"/>
              </a:rPr>
              <a:t> от 21 июля 1997 года N 122-ФЗ "О государственной регистрации прав на недвижимое имущество и сделок с ним" (представляются заявителями, права которых на земельный участок не зарегистрированы в Едином государственном реестре недвижимости);</a:t>
            </a:r>
          </a:p>
          <a:p>
            <a:pPr indent="457200" algn="just"/>
            <a:r>
              <a:rPr lang="ru-RU" sz="1000" dirty="0">
                <a:solidFill>
                  <a:srgbClr val="22272F"/>
                </a:solidFill>
                <a:latin typeface="PT Serif" panose="020A0603040505020204" pitchFamily="18" charset="-52"/>
              </a:rPr>
              <a:t>7) документ, подтверждающий факт участия гражданина Российской Федерации из числа ветеранов боевых действий, осуществлявших выполнение задач в ходе специальной военной операции на территориях Донецкой Народной Республики, Луганской Народной Республики и Украины с 24 февраля 2022 года, на территориях Запорожской области и Херсонской области - с 30 сентября 2022 года, уволенного с военной службы (службы, работы), а также принимавшего в соответствии с решениями органов публичной власти Донецкой Народной Республики и Луганской Народной Республики участие в боевых действиях в составе Вооруженных Сил Донецкой Народной Республики, Народной милиции Луганской Народной Республики, воинских формирований и органов Донецкой Народной Республики и Луганской Народной Республики начиная с 11 мая 2014 года.</a:t>
            </a:r>
          </a:p>
          <a:p>
            <a:pPr indent="457200" algn="just"/>
            <a:r>
              <a:rPr lang="ru-RU" sz="1000" dirty="0">
                <a:solidFill>
                  <a:srgbClr val="22272F"/>
                </a:solidFill>
                <a:latin typeface="PT Serif" panose="020A0603040505020204" pitchFamily="18" charset="-52"/>
              </a:rPr>
              <a:t>18. Заявка подается в соответствии с требованиями и в сроки, указанные в объявлении о проведении отбора.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ru-RU" sz="1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200" b="1" dirty="0">
                <a:latin typeface="Calibri" panose="020F0502020204030204" pitchFamily="34" charset="0"/>
                <a:cs typeface="Times New Roman" panose="02020603050405020304" pitchFamily="18" charset="0"/>
              </a:rPr>
              <a:t>      </a:t>
            </a:r>
            <a:endParaRPr lang="ru-RU" sz="11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1EF9D15-8D79-4493-ABE3-D84ABBA0EDEF}"/>
              </a:ext>
            </a:extLst>
          </p:cNvPr>
          <p:cNvSpPr txBox="1"/>
          <p:nvPr/>
        </p:nvSpPr>
        <p:spPr>
          <a:xfrm>
            <a:off x="755923" y="554452"/>
            <a:ext cx="6226009" cy="646331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Министерство сельского хозяйства Республики                           Северная Осетия-Алания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719DBC8-0F14-4B65-AE20-78E8FDCD7085}"/>
              </a:ext>
            </a:extLst>
          </p:cNvPr>
          <p:cNvSpPr txBox="1"/>
          <p:nvPr/>
        </p:nvSpPr>
        <p:spPr>
          <a:xfrm>
            <a:off x="1676956" y="9597186"/>
            <a:ext cx="3858909" cy="889218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ts val="1400"/>
              </a:lnSpc>
              <a:spcAft>
                <a:spcPts val="1000"/>
              </a:spcAft>
            </a:pPr>
            <a:r>
              <a:rPr lang="ru-RU" sz="1600" b="1" dirty="0" err="1">
                <a:latin typeface="Arial"/>
                <a:cs typeface="Arial"/>
              </a:rPr>
              <a:t>еmail</a:t>
            </a:r>
            <a:r>
              <a:rPr lang="ru-RU" sz="1600" b="1" dirty="0">
                <a:latin typeface="Arial"/>
                <a:cs typeface="Arial"/>
              </a:rPr>
              <a:t>: </a:t>
            </a:r>
            <a:r>
              <a:rPr lang="en-US" sz="1600" b="1" i="0" u="sng" dirty="0">
                <a:solidFill>
                  <a:srgbClr val="EB3630"/>
                </a:solidFill>
                <a:effectLst/>
                <a:latin typeface="PT Sans" panose="020B0503020203020204" pitchFamily="34" charset="-52"/>
                <a:hlinkClick r:id="rId7"/>
              </a:rPr>
              <a:t>http://mcx.alania.gov.ru</a:t>
            </a:r>
            <a:endParaRPr lang="ru-RU" sz="1600" b="1" dirty="0">
              <a:solidFill>
                <a:srgbClr val="EB3630"/>
              </a:solidFill>
              <a:latin typeface="PT Sans" panose="020B0604020202020204" pitchFamily="34" charset="-52"/>
            </a:endParaRPr>
          </a:p>
          <a:p>
            <a:pPr algn="ctr">
              <a:lnSpc>
                <a:spcPts val="1400"/>
              </a:lnSpc>
              <a:spcAft>
                <a:spcPts val="1000"/>
              </a:spcAft>
            </a:pPr>
            <a:r>
              <a:rPr lang="ru-RU" sz="1600" b="1" dirty="0">
                <a:solidFill>
                  <a:srgbClr val="EB3630"/>
                </a:solidFill>
                <a:latin typeface="PT Sans" panose="020B0604020202020204" pitchFamily="34" charset="-52"/>
              </a:rPr>
              <a:t> </a:t>
            </a:r>
            <a:r>
              <a:rPr lang="ru-RU" sz="1600" b="1" dirty="0">
                <a:latin typeface="Arial"/>
                <a:cs typeface="Arial"/>
              </a:rPr>
              <a:t>тел: 8 (8672) 64-12-92</a:t>
            </a:r>
          </a:p>
          <a:p>
            <a:pPr algn="ctr">
              <a:lnSpc>
                <a:spcPts val="1400"/>
              </a:lnSpc>
              <a:spcAft>
                <a:spcPts val="1000"/>
              </a:spcAft>
            </a:pPr>
            <a:r>
              <a:rPr lang="ru-RU" sz="1600" b="1" dirty="0">
                <a:latin typeface="Arial"/>
                <a:cs typeface="Arial"/>
              </a:rPr>
              <a:t> </a:t>
            </a:r>
            <a:r>
              <a:rPr lang="ru-RU" sz="1400" b="1" dirty="0">
                <a:latin typeface="Arial"/>
                <a:cs typeface="Arial"/>
              </a:rPr>
              <a:t>адрес: ул. Армянская, 30/1</a:t>
            </a:r>
            <a:endParaRPr lang="ru-RU" sz="1600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2339759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tausi\OneDrive\Рабочий стол\Анонс.png">
            <a:extLst>
              <a:ext uri="{FF2B5EF4-FFF2-40B4-BE49-F238E27FC236}">
                <a16:creationId xmlns:a16="http://schemas.microsoft.com/office/drawing/2014/main" id="{01BAA328-A14B-43E9-8545-18C759007C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372" y="-133350"/>
            <a:ext cx="7597872" cy="1096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4A2BF0F-3AF7-43FD-A5D1-69012C5BECC4}"/>
              </a:ext>
            </a:extLst>
          </p:cNvPr>
          <p:cNvSpPr txBox="1"/>
          <p:nvPr/>
        </p:nvSpPr>
        <p:spPr>
          <a:xfrm>
            <a:off x="676440" y="530319"/>
            <a:ext cx="6226009" cy="646331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Министерство культуры Республики </a:t>
            </a:r>
          </a:p>
          <a:p>
            <a:pPr algn="ctr"/>
            <a:r>
              <a:rPr lang="ru-RU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Северная Осетия- Алания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Скругленный прямоугольник 3">
            <a:extLst>
              <a:ext uri="{FF2B5EF4-FFF2-40B4-BE49-F238E27FC236}">
                <a16:creationId xmlns:a16="http://schemas.microsoft.com/office/drawing/2014/main" id="{F516A502-643D-48F2-93F3-80C261EE2848}"/>
              </a:ext>
            </a:extLst>
          </p:cNvPr>
          <p:cNvSpPr/>
          <p:nvPr/>
        </p:nvSpPr>
        <p:spPr>
          <a:xfrm>
            <a:off x="818206" y="1612901"/>
            <a:ext cx="6148473" cy="2300498"/>
          </a:xfrm>
          <a:prstGeom prst="roundRect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457200" algn="just"/>
            <a:r>
              <a:rPr lang="ru-RU" dirty="0">
                <a:latin typeface="Times New Roman CYR" panose="02020603050405020304" pitchFamily="18" charset="0"/>
                <a:ea typeface="Times New Roman" panose="02020603050405020304" pitchFamily="18" charset="0"/>
              </a:rPr>
              <a:t>П</a:t>
            </a:r>
            <a:r>
              <a:rPr lang="ru-RU" sz="1800" dirty="0">
                <a:effectLst/>
                <a:latin typeface="Times New Roman CYR" panose="02020603050405020304" pitchFamily="18" charset="0"/>
                <a:ea typeface="Times New Roman" panose="02020603050405020304" pitchFamily="18" charset="0"/>
              </a:rPr>
              <a:t>редоставление участникам специальной военной операции и членам их семей права льготного посещения республиканских организаций в сфере культуры, а также развлекательных мероприятий, </a:t>
            </a:r>
            <a:r>
              <a:rPr lang="ru-RU" sz="1800" dirty="0" err="1">
                <a:effectLst/>
                <a:latin typeface="Times New Roman CYR" panose="02020603050405020304" pitchFamily="18" charset="0"/>
                <a:ea typeface="Times New Roman" panose="02020603050405020304" pitchFamily="18" charset="0"/>
              </a:rPr>
              <a:t>проводящихся</a:t>
            </a:r>
            <a:r>
              <a:rPr lang="ru-RU" sz="1800" dirty="0">
                <a:effectLst/>
                <a:latin typeface="Times New Roman CYR" panose="02020603050405020304" pitchFamily="18" charset="0"/>
                <a:ea typeface="Times New Roman" panose="02020603050405020304" pitchFamily="18" charset="0"/>
              </a:rPr>
              <a:t> на республиканском уровне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866A88F-6942-4D17-8EC8-27B237B42589}"/>
              </a:ext>
            </a:extLst>
          </p:cNvPr>
          <p:cNvSpPr txBox="1"/>
          <p:nvPr/>
        </p:nvSpPr>
        <p:spPr>
          <a:xfrm>
            <a:off x="1821275" y="8609444"/>
            <a:ext cx="3936337" cy="1200329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500" b="1" dirty="0" err="1">
                <a:latin typeface="Arial"/>
                <a:cs typeface="Arial"/>
              </a:rPr>
              <a:t>Еmail</a:t>
            </a:r>
            <a:r>
              <a:rPr lang="ru-RU" sz="1500" b="1" dirty="0">
                <a:latin typeface="Arial"/>
                <a:cs typeface="Arial"/>
              </a:rPr>
              <a:t>:</a:t>
            </a:r>
            <a:r>
              <a:rPr lang="ru-RU" sz="1500" b="1" i="0" u="none" strike="noStrike" dirty="0">
                <a:solidFill>
                  <a:srgbClr val="EB3630"/>
                </a:solidFill>
                <a:effectLst/>
                <a:latin typeface="PT Sans" panose="020B0604020202020204" pitchFamily="34" charset="-52"/>
              </a:rPr>
              <a:t> </a:t>
            </a:r>
            <a:r>
              <a:rPr lang="en-US" b="0" i="0" u="none" strike="noStrike" dirty="0">
                <a:effectLst/>
                <a:latin typeface="Ubuntu"/>
                <a:hlinkClick r:id="rId3"/>
              </a:rPr>
              <a:t>min</a:t>
            </a:r>
            <a:r>
              <a:rPr lang="ru-RU" b="0" i="0" u="none" strike="noStrike" dirty="0">
                <a:effectLst/>
                <a:latin typeface="Ubuntu"/>
                <a:hlinkClick r:id="rId3"/>
              </a:rPr>
              <a:t>с</a:t>
            </a:r>
            <a:r>
              <a:rPr lang="en-US" b="0" i="0" u="none" strike="noStrike" dirty="0">
                <a:effectLst/>
                <a:latin typeface="Ubuntu"/>
                <a:hlinkClick r:id="rId3"/>
              </a:rPr>
              <a:t>ult@globalalania.ru; </a:t>
            </a:r>
            <a:r>
              <a:rPr lang="en-US" b="0" i="0" u="none" strike="noStrike" dirty="0">
                <a:effectLst/>
                <a:latin typeface="Ubuntu"/>
                <a:hlinkClick r:id="rId4"/>
              </a:rPr>
              <a:t>minkult@rso-a.ru</a:t>
            </a:r>
            <a:endParaRPr lang="ru-RU" b="0" i="0" u="none" strike="noStrike" dirty="0">
              <a:effectLst/>
              <a:latin typeface="Ubuntu"/>
            </a:endParaRPr>
          </a:p>
          <a:p>
            <a:pPr algn="ctr">
              <a:lnSpc>
                <a:spcPct val="100000"/>
              </a:lnSpc>
            </a:pPr>
            <a:r>
              <a:rPr lang="ru-RU" b="1" dirty="0">
                <a:latin typeface="Times New Roman" panose="02020603050405020304" pitchFamily="18" charset="0"/>
                <a:hlinkClick r:id="rId5" tooltip="Республика Северная Осетия — Алания, Владикавказ, улица Джанаева, 20, 362040 на карте Владикавказа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ул. </a:t>
            </a:r>
            <a:r>
              <a:rPr lang="ru-RU" b="1" dirty="0" err="1">
                <a:latin typeface="Times New Roman" panose="02020603050405020304" pitchFamily="18" charset="0"/>
                <a:hlinkClick r:id="rId5" tooltip="Республика Северная Осетия — Алания, Владикавказ, улица Джанаева, 20, 362040 на карте Владикавказа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Джанаева</a:t>
            </a:r>
            <a:r>
              <a:rPr lang="ru-RU" b="1" dirty="0">
                <a:latin typeface="Times New Roman" panose="02020603050405020304" pitchFamily="18" charset="0"/>
                <a:hlinkClick r:id="rId5" tooltip="Республика Северная Осетия — Алания, Владикавказ, улица Джанаева, 20, 362040 на карте Владикавказа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, 20</a:t>
            </a:r>
          </a:p>
          <a:p>
            <a:pPr algn="ctr">
              <a:lnSpc>
                <a:spcPct val="100000"/>
              </a:lnSpc>
            </a:pPr>
            <a:r>
              <a:rPr lang="ru-RU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тел. (8672) </a:t>
            </a:r>
            <a:r>
              <a:rPr lang="ru-RU" b="1" i="0" dirty="0">
                <a:solidFill>
                  <a:srgbClr val="000000"/>
                </a:solidFill>
                <a:effectLst/>
                <a:latin typeface="Ubuntu"/>
              </a:rPr>
              <a:t>53-26-43</a:t>
            </a:r>
            <a:endParaRPr lang="ru-RU" sz="1500" b="1" dirty="0"/>
          </a:p>
        </p:txBody>
      </p:sp>
      <p:sp>
        <p:nvSpPr>
          <p:cNvPr id="15" name="Rectangle 1">
            <a:extLst>
              <a:ext uri="{FF2B5EF4-FFF2-40B4-BE49-F238E27FC236}">
                <a16:creationId xmlns:a16="http://schemas.microsoft.com/office/drawing/2014/main" id="{ADFA9C89-A72D-44BB-A19E-1DFC4C33D4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2684" y="6185642"/>
            <a:ext cx="72634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5" name="AutoShape 6">
            <a:extLst>
              <a:ext uri="{FF2B5EF4-FFF2-40B4-BE49-F238E27FC236}">
                <a16:creationId xmlns:a16="http://schemas.microsoft.com/office/drawing/2014/main" id="{C025E671-1106-4691-8178-F08002A9825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625850" y="51943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095CCEC-3F5E-45EF-B6D3-846B8919E58F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46854" y="4277734"/>
            <a:ext cx="6216650" cy="3677353"/>
          </a:xfrm>
          <a:prstGeom prst="rect">
            <a:avLst/>
          </a:prstGeom>
          <a:effectLst>
            <a:softEdge rad="254000"/>
          </a:effectLst>
        </p:spPr>
      </p:pic>
    </p:spTree>
    <p:extLst>
      <p:ext uri="{BB962C8B-B14F-4D97-AF65-F5344CB8AC3E}">
        <p14:creationId xmlns:p14="http://schemas.microsoft.com/office/powerpoint/2010/main" val="14569101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" descr="C:\Users\tausi\OneDrive\Рабочий стол\Анонс.png">
            <a:extLst>
              <a:ext uri="{FF2B5EF4-FFF2-40B4-BE49-F238E27FC236}">
                <a16:creationId xmlns:a16="http://schemas.microsoft.com/office/drawing/2014/main" id="{54522675-A99C-47DE-9326-E2B8C33644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1838" y="0"/>
            <a:ext cx="7597872" cy="1096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object 22">
            <a:extLst>
              <a:ext uri="{FF2B5EF4-FFF2-40B4-BE49-F238E27FC236}">
                <a16:creationId xmlns:a16="http://schemas.microsoft.com/office/drawing/2014/main" id="{2918E534-3A53-4B48-B26C-D6177B26C993}"/>
              </a:ext>
            </a:extLst>
          </p:cNvPr>
          <p:cNvSpPr/>
          <p:nvPr/>
        </p:nvSpPr>
        <p:spPr>
          <a:xfrm>
            <a:off x="922420" y="564258"/>
            <a:ext cx="5835293" cy="2115442"/>
          </a:xfrm>
          <a:custGeom>
            <a:avLst/>
            <a:gdLst/>
            <a:ahLst/>
            <a:cxnLst/>
            <a:rect l="l" t="t" r="r" b="b"/>
            <a:pathLst>
              <a:path w="7099934" h="1908175">
                <a:moveTo>
                  <a:pt x="318033" y="0"/>
                </a:moveTo>
                <a:lnTo>
                  <a:pt x="271040" y="3447"/>
                </a:lnTo>
                <a:lnTo>
                  <a:pt x="226187" y="13463"/>
                </a:lnTo>
                <a:lnTo>
                  <a:pt x="183965" y="29554"/>
                </a:lnTo>
                <a:lnTo>
                  <a:pt x="144868" y="51230"/>
                </a:lnTo>
                <a:lnTo>
                  <a:pt x="109386" y="77998"/>
                </a:lnTo>
                <a:lnTo>
                  <a:pt x="78013" y="109367"/>
                </a:lnTo>
                <a:lnTo>
                  <a:pt x="51241" y="144844"/>
                </a:lnTo>
                <a:lnTo>
                  <a:pt x="29561" y="183939"/>
                </a:lnTo>
                <a:lnTo>
                  <a:pt x="13466" y="226159"/>
                </a:lnTo>
                <a:lnTo>
                  <a:pt x="3448" y="271012"/>
                </a:lnTo>
                <a:lnTo>
                  <a:pt x="0" y="318007"/>
                </a:lnTo>
                <a:lnTo>
                  <a:pt x="0" y="1590166"/>
                </a:lnTo>
                <a:lnTo>
                  <a:pt x="3448" y="1637162"/>
                </a:lnTo>
                <a:lnTo>
                  <a:pt x="13466" y="1682015"/>
                </a:lnTo>
                <a:lnTo>
                  <a:pt x="29561" y="1724235"/>
                </a:lnTo>
                <a:lnTo>
                  <a:pt x="51241" y="1763330"/>
                </a:lnTo>
                <a:lnTo>
                  <a:pt x="78013" y="1798807"/>
                </a:lnTo>
                <a:lnTo>
                  <a:pt x="109386" y="1830176"/>
                </a:lnTo>
                <a:lnTo>
                  <a:pt x="144868" y="1856944"/>
                </a:lnTo>
                <a:lnTo>
                  <a:pt x="183965" y="1878620"/>
                </a:lnTo>
                <a:lnTo>
                  <a:pt x="226187" y="1894711"/>
                </a:lnTo>
                <a:lnTo>
                  <a:pt x="271040" y="1904727"/>
                </a:lnTo>
                <a:lnTo>
                  <a:pt x="318033" y="1908175"/>
                </a:lnTo>
                <a:lnTo>
                  <a:pt x="6781927" y="1908175"/>
                </a:lnTo>
                <a:lnTo>
                  <a:pt x="6828922" y="1904727"/>
                </a:lnTo>
                <a:lnTo>
                  <a:pt x="6873775" y="1894711"/>
                </a:lnTo>
                <a:lnTo>
                  <a:pt x="6915995" y="1878620"/>
                </a:lnTo>
                <a:lnTo>
                  <a:pt x="6955090" y="1856944"/>
                </a:lnTo>
                <a:lnTo>
                  <a:pt x="6990567" y="1830176"/>
                </a:lnTo>
                <a:lnTo>
                  <a:pt x="7021936" y="1798807"/>
                </a:lnTo>
                <a:lnTo>
                  <a:pt x="7048704" y="1763330"/>
                </a:lnTo>
                <a:lnTo>
                  <a:pt x="7070380" y="1724235"/>
                </a:lnTo>
                <a:lnTo>
                  <a:pt x="7086471" y="1682015"/>
                </a:lnTo>
                <a:lnTo>
                  <a:pt x="7096487" y="1637162"/>
                </a:lnTo>
                <a:lnTo>
                  <a:pt x="7099935" y="1590166"/>
                </a:lnTo>
                <a:lnTo>
                  <a:pt x="7099935" y="318007"/>
                </a:lnTo>
                <a:lnTo>
                  <a:pt x="7096487" y="271012"/>
                </a:lnTo>
                <a:lnTo>
                  <a:pt x="7086471" y="226159"/>
                </a:lnTo>
                <a:lnTo>
                  <a:pt x="7070380" y="183939"/>
                </a:lnTo>
                <a:lnTo>
                  <a:pt x="7048704" y="144844"/>
                </a:lnTo>
                <a:lnTo>
                  <a:pt x="7021936" y="109367"/>
                </a:lnTo>
                <a:lnTo>
                  <a:pt x="6990567" y="77998"/>
                </a:lnTo>
                <a:lnTo>
                  <a:pt x="6955090" y="51230"/>
                </a:lnTo>
                <a:lnTo>
                  <a:pt x="6915995" y="29554"/>
                </a:lnTo>
                <a:lnTo>
                  <a:pt x="6873775" y="13463"/>
                </a:lnTo>
                <a:lnTo>
                  <a:pt x="6828922" y="3447"/>
                </a:lnTo>
                <a:lnTo>
                  <a:pt x="6781927" y="0"/>
                </a:lnTo>
                <a:lnTo>
                  <a:pt x="318033" y="0"/>
                </a:lnTo>
                <a:close/>
              </a:path>
            </a:pathLst>
          </a:custGeom>
          <a:ln w="12700">
            <a:solidFill>
              <a:srgbClr val="F9BE8F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CC2B6B8-3514-428A-960C-085409C93ABB}"/>
              </a:ext>
            </a:extLst>
          </p:cNvPr>
          <p:cNvSpPr txBox="1"/>
          <p:nvPr/>
        </p:nvSpPr>
        <p:spPr>
          <a:xfrm>
            <a:off x="798786" y="578525"/>
            <a:ext cx="5958927" cy="14296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Социальная помощь и меры социальной поддержки в РСО-Алания предоставляются следующим категориям граждан: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FC0310D-6461-4619-B8E3-DA8041F65CCE}"/>
              </a:ext>
            </a:extLst>
          </p:cNvPr>
          <p:cNvSpPr txBox="1"/>
          <p:nvPr/>
        </p:nvSpPr>
        <p:spPr>
          <a:xfrm>
            <a:off x="399348" y="2586672"/>
            <a:ext cx="6738471" cy="66710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1900"/>
              </a:lnSpc>
            </a:pPr>
            <a:endParaRPr lang="ru-RU" sz="1400" dirty="0">
              <a:latin typeface="Inter Tight" pitchFamily="2" charset="0"/>
              <a:ea typeface="Inter Tight" pitchFamily="2" charset="0"/>
              <a:cs typeface="Inter Tight" pitchFamily="2" charset="0"/>
            </a:endParaRPr>
          </a:p>
          <a:p>
            <a:pPr algn="just">
              <a:lnSpc>
                <a:spcPts val="1900"/>
              </a:lnSpc>
            </a:pPr>
            <a:r>
              <a:rPr lang="ru-RU" dirty="0">
                <a:latin typeface="Times New Roman" panose="02020603050405020304" pitchFamily="18" charset="0"/>
                <a:ea typeface="Inter Tight" pitchFamily="2" charset="0"/>
                <a:cs typeface="Times New Roman" panose="02020603050405020304" pitchFamily="18" charset="0"/>
              </a:rPr>
              <a:t>Действующие участники специальной военной операции, находящиеся в зоне проведения СВО, и члены их семей.</a:t>
            </a:r>
          </a:p>
          <a:p>
            <a:pPr algn="just">
              <a:lnSpc>
                <a:spcPts val="1900"/>
              </a:lnSpc>
            </a:pPr>
            <a:endParaRPr lang="ru-RU" dirty="0">
              <a:latin typeface="Times New Roman" panose="02020603050405020304" pitchFamily="18" charset="0"/>
              <a:ea typeface="Inter Tight" pitchFamily="2" charset="0"/>
              <a:cs typeface="Times New Roman" panose="02020603050405020304" pitchFamily="18" charset="0"/>
            </a:endParaRPr>
          </a:p>
          <a:p>
            <a:pPr algn="just">
              <a:lnSpc>
                <a:spcPts val="1900"/>
              </a:lnSpc>
            </a:pPr>
            <a:r>
              <a:rPr lang="ru-RU" dirty="0">
                <a:latin typeface="Times New Roman" panose="02020603050405020304" pitchFamily="18" charset="0"/>
                <a:ea typeface="Inter Tight" pitchFamily="2" charset="0"/>
                <a:cs typeface="Times New Roman" panose="02020603050405020304" pitchFamily="18" charset="0"/>
              </a:rPr>
              <a:t>Ветераны боевых действий, принимавшие участие (выполнению задач) в специальной военной операции территории ДНР, ЛНР и Украины с 24 февраля 2022 г., на территориях Запорожской  и Херсонской областей с 30 сентября 2022г., уволенные с военной службы (службы, работы),</a:t>
            </a:r>
            <a:r>
              <a:rPr lang="ru-RU" sz="1800" spc="1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граждане, направленные для обеспечения выполнения специальных задач на территории Сирийской Арабской Республики, Курской, Белгородской и Брянской областей, и члены их семей, проживающие на территории Республики Северная Осетия-Алания.</a:t>
            </a:r>
            <a:endParaRPr lang="ru-RU" dirty="0">
              <a:latin typeface="Times New Roman" panose="02020603050405020304" pitchFamily="18" charset="0"/>
              <a:ea typeface="Inter Tight" pitchFamily="2" charset="0"/>
              <a:cs typeface="Times New Roman" panose="02020603050405020304" pitchFamily="18" charset="0"/>
            </a:endParaRPr>
          </a:p>
          <a:p>
            <a:pPr algn="just">
              <a:lnSpc>
                <a:spcPts val="1900"/>
              </a:lnSpc>
            </a:pPr>
            <a:endParaRPr lang="ru-RU" dirty="0">
              <a:latin typeface="Times New Roman" panose="02020603050405020304" pitchFamily="18" charset="0"/>
              <a:ea typeface="Inter Tight" pitchFamily="2" charset="0"/>
              <a:cs typeface="Times New Roman" panose="02020603050405020304" pitchFamily="18" charset="0"/>
            </a:endParaRPr>
          </a:p>
          <a:p>
            <a:pPr algn="just">
              <a:lnSpc>
                <a:spcPts val="1900"/>
              </a:lnSpc>
            </a:pPr>
            <a:r>
              <a:rPr lang="ru-RU" dirty="0">
                <a:latin typeface="Times New Roman" panose="02020603050405020304" pitchFamily="18" charset="0"/>
                <a:ea typeface="Inter Tight" pitchFamily="2" charset="0"/>
                <a:cs typeface="Times New Roman" panose="02020603050405020304" pitchFamily="18" charset="0"/>
              </a:rPr>
              <a:t>Лица, принимавшие в соответствии с  решениями органов публичной власти ДНР, ЛНР участие в боевых действиях в составе Вооруженных Сил ДНР, Народной милиции ЛНР, воинских формирований и органов ДНР и ЛНР начиная с 11 мая 2014 г.</a:t>
            </a:r>
          </a:p>
          <a:p>
            <a:pPr algn="just">
              <a:lnSpc>
                <a:spcPts val="1900"/>
              </a:lnSpc>
            </a:pPr>
            <a:endParaRPr lang="ru-RU" dirty="0">
              <a:latin typeface="Times New Roman" panose="02020603050405020304" pitchFamily="18" charset="0"/>
              <a:ea typeface="Inter Tight" pitchFamily="2" charset="0"/>
              <a:cs typeface="Times New Roman" panose="02020603050405020304" pitchFamily="18" charset="0"/>
            </a:endParaRPr>
          </a:p>
          <a:p>
            <a:pPr algn="just">
              <a:lnSpc>
                <a:spcPts val="1900"/>
              </a:lnSpc>
            </a:pPr>
            <a:r>
              <a:rPr lang="ru-RU" dirty="0">
                <a:latin typeface="Times New Roman" panose="02020603050405020304" pitchFamily="18" charset="0"/>
                <a:ea typeface="Inter Tight" pitchFamily="2" charset="0"/>
                <a:cs typeface="Times New Roman" panose="02020603050405020304" pitchFamily="18" charset="0"/>
              </a:rPr>
              <a:t>Члены семей лиц, погибших (умерших) при выполнении задач в ходе специальной военной операции (боевых действий). </a:t>
            </a:r>
          </a:p>
          <a:p>
            <a:pPr algn="just">
              <a:lnSpc>
                <a:spcPts val="1900"/>
              </a:lnSpc>
            </a:pPr>
            <a:endParaRPr lang="ru-RU" dirty="0">
              <a:latin typeface="Times New Roman" panose="02020603050405020304" pitchFamily="18" charset="0"/>
              <a:ea typeface="Inter Tight" pitchFamily="2" charset="0"/>
              <a:cs typeface="Times New Roman" panose="02020603050405020304" pitchFamily="18" charset="0"/>
            </a:endParaRPr>
          </a:p>
          <a:p>
            <a:pPr algn="just">
              <a:lnSpc>
                <a:spcPts val="1900"/>
              </a:lnSpc>
            </a:pPr>
            <a:r>
              <a:rPr lang="ru-RU" dirty="0">
                <a:latin typeface="Times New Roman" panose="02020603050405020304" pitchFamily="18" charset="0"/>
                <a:ea typeface="Inter Tight" pitchFamily="2" charset="0"/>
                <a:cs typeface="Times New Roman" panose="02020603050405020304" pitchFamily="18" charset="0"/>
              </a:rPr>
              <a:t>Члены семей лиц, умерших после увольнения с военной службы (службы, работы), если смерть таких лиц наступила вследствие увечья (ранения,  травмы, контузии) или заболевания, полученных ими при выполнении задач в ходе специальной военной операции (боевых действий).</a:t>
            </a:r>
          </a:p>
        </p:txBody>
      </p:sp>
      <p:pic>
        <p:nvPicPr>
          <p:cNvPr id="29" name="Picture 7">
            <a:extLst>
              <a:ext uri="{FF2B5EF4-FFF2-40B4-BE49-F238E27FC236}">
                <a16:creationId xmlns:a16="http://schemas.microsoft.com/office/drawing/2014/main" id="{04FACADE-CD59-407D-B100-C9FF142A11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965" y="2943161"/>
            <a:ext cx="227395" cy="21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" name="Picture 7">
            <a:extLst>
              <a:ext uri="{FF2B5EF4-FFF2-40B4-BE49-F238E27FC236}">
                <a16:creationId xmlns:a16="http://schemas.microsoft.com/office/drawing/2014/main" id="{17C246DD-7F13-482D-AC1A-F7111E53FF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748" y="3741551"/>
            <a:ext cx="200025" cy="1862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" name="Picture 7">
            <a:extLst>
              <a:ext uri="{FF2B5EF4-FFF2-40B4-BE49-F238E27FC236}">
                <a16:creationId xmlns:a16="http://schemas.microsoft.com/office/drawing/2014/main" id="{546CF4B9-E036-4E68-AE09-982B9DB787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965" y="6098034"/>
            <a:ext cx="200025" cy="1862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C:\Users\tausi\OneDrive\Рабочий стол\Анонс.png">
            <a:extLst>
              <a:ext uri="{FF2B5EF4-FFF2-40B4-BE49-F238E27FC236}">
                <a16:creationId xmlns:a16="http://schemas.microsoft.com/office/drawing/2014/main" id="{48403769-B892-46D5-9FB2-63E7933648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02" y="18209"/>
            <a:ext cx="7597872" cy="1096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object 23"/>
          <p:cNvSpPr txBox="1"/>
          <p:nvPr/>
        </p:nvSpPr>
        <p:spPr>
          <a:xfrm>
            <a:off x="708380" y="1176840"/>
            <a:ext cx="6226009" cy="10362965"/>
          </a:xfrm>
          <a:prstGeom prst="rect">
            <a:avLst/>
          </a:prstGeom>
        </p:spPr>
        <p:txBody>
          <a:bodyPr vert="horz" wrap="square" lIns="0" tIns="41275" rIns="0" bIns="0" rtlCol="0">
            <a:spAutoFit/>
          </a:bodyPr>
          <a:lstStyle/>
          <a:p>
            <a:pPr>
              <a:lnSpc>
                <a:spcPts val="1300"/>
              </a:lnSpc>
            </a:pPr>
            <a:endParaRPr sz="1400" spc="10" dirty="0">
              <a:latin typeface="Times New Roman" panose="02020603050405020304" pitchFamily="18" charset="0"/>
            </a:endParaRPr>
          </a:p>
          <a:p>
            <a:pPr lvl="0" algn="ctr">
              <a:lnSpc>
                <a:spcPts val="1200"/>
              </a:lnSpc>
            </a:pPr>
            <a:r>
              <a:rPr lang="ru-RU" sz="1400" spc="10" dirty="0">
                <a:latin typeface="Times New Roman" panose="02020603050405020304" pitchFamily="18" charset="0"/>
              </a:rPr>
              <a:t>Содействие гражданам в поиске подходящей работы;</a:t>
            </a:r>
          </a:p>
          <a:p>
            <a:pPr lvl="0" algn="ctr">
              <a:lnSpc>
                <a:spcPts val="1200"/>
              </a:lnSpc>
            </a:pPr>
            <a:r>
              <a:rPr lang="ru-RU" sz="1400" spc="10" dirty="0">
                <a:latin typeface="Times New Roman" panose="02020603050405020304" pitchFamily="18" charset="0"/>
              </a:rPr>
              <a:t> информирование о положении на рынке труда в Республике Северная Осетия-Алания;</a:t>
            </a:r>
          </a:p>
          <a:p>
            <a:pPr lvl="0" algn="ctr">
              <a:lnSpc>
                <a:spcPts val="1200"/>
              </a:lnSpc>
            </a:pPr>
            <a:endParaRPr lang="ru-RU" sz="1400" spc="10" dirty="0">
              <a:latin typeface="Times New Roman" panose="02020603050405020304" pitchFamily="18" charset="0"/>
            </a:endParaRPr>
          </a:p>
          <a:p>
            <a:pPr algn="ctr">
              <a:lnSpc>
                <a:spcPts val="1200"/>
              </a:lnSpc>
            </a:pPr>
            <a:r>
              <a:rPr lang="ru-RU" sz="1400" spc="10" dirty="0">
                <a:latin typeface="Times New Roman" panose="02020603050405020304" pitchFamily="18" charset="0"/>
              </a:rPr>
              <a:t>организация профессиональной ориентации граждан в целях выбора сферы деятельности (профессии), трудоустройства, прохождения профессионального обучения и получения дополнительного профессионального образования;</a:t>
            </a:r>
          </a:p>
          <a:p>
            <a:pPr algn="ctr">
              <a:lnSpc>
                <a:spcPts val="1200"/>
              </a:lnSpc>
            </a:pPr>
            <a:endParaRPr lang="ru-RU" sz="1400" spc="10" dirty="0">
              <a:latin typeface="Times New Roman" panose="02020603050405020304" pitchFamily="18" charset="0"/>
            </a:endParaRPr>
          </a:p>
          <a:p>
            <a:pPr algn="ctr">
              <a:lnSpc>
                <a:spcPts val="1200"/>
              </a:lnSpc>
            </a:pPr>
            <a:r>
              <a:rPr lang="ru-RU" sz="1400" spc="10" dirty="0">
                <a:latin typeface="Times New Roman" panose="02020603050405020304" pitchFamily="18" charset="0"/>
              </a:rPr>
              <a:t>психологическая поддержка безработных граждан;</a:t>
            </a:r>
          </a:p>
          <a:p>
            <a:pPr algn="ctr">
              <a:lnSpc>
                <a:spcPts val="1200"/>
              </a:lnSpc>
            </a:pPr>
            <a:endParaRPr lang="ru-RU" sz="1400" spc="10" dirty="0">
              <a:latin typeface="Times New Roman" panose="02020603050405020304" pitchFamily="18" charset="0"/>
            </a:endParaRPr>
          </a:p>
          <a:p>
            <a:pPr algn="ctr">
              <a:lnSpc>
                <a:spcPts val="1200"/>
              </a:lnSpc>
            </a:pPr>
            <a:r>
              <a:rPr lang="ru-RU" sz="1400" spc="10" dirty="0">
                <a:latin typeface="Times New Roman" panose="02020603050405020304" pitchFamily="18" charset="0"/>
              </a:rPr>
              <a:t>социальная адаптация безработных граждан на рынке труда;</a:t>
            </a:r>
          </a:p>
          <a:p>
            <a:pPr algn="ctr">
              <a:lnSpc>
                <a:spcPts val="1200"/>
              </a:lnSpc>
            </a:pPr>
            <a:endParaRPr lang="ru-RU" sz="1400" spc="10" dirty="0">
              <a:latin typeface="Times New Roman" panose="02020603050405020304" pitchFamily="18" charset="0"/>
            </a:endParaRPr>
          </a:p>
          <a:p>
            <a:pPr algn="ctr">
              <a:lnSpc>
                <a:spcPts val="1200"/>
              </a:lnSpc>
            </a:pPr>
            <a:r>
              <a:rPr lang="ru-RU" sz="1400" spc="10" dirty="0">
                <a:latin typeface="Times New Roman" panose="02020603050405020304" pitchFamily="18" charset="0"/>
              </a:rPr>
              <a:t>организация профессионального обучения и дополнительного профессионального образования безработных граждан;</a:t>
            </a:r>
          </a:p>
          <a:p>
            <a:pPr algn="ctr">
              <a:lnSpc>
                <a:spcPts val="1200"/>
              </a:lnSpc>
            </a:pPr>
            <a:endParaRPr lang="ru-RU" sz="1400" spc="10" dirty="0">
              <a:latin typeface="Times New Roman" panose="02020603050405020304" pitchFamily="18" charset="0"/>
            </a:endParaRPr>
          </a:p>
          <a:p>
            <a:pPr algn="ctr">
              <a:lnSpc>
                <a:spcPts val="1200"/>
              </a:lnSpc>
            </a:pPr>
            <a:r>
              <a:rPr lang="ru-RU" sz="1400" spc="10" dirty="0">
                <a:latin typeface="Times New Roman" panose="02020603050405020304" pitchFamily="18" charset="0"/>
              </a:rPr>
              <a:t>организация временного трудоустройства несовершеннолетних граждан в возрасте от   14 до 18 лет в свободное от учебы время, безработных граждан, испытывающих трудности в поиске работы, безработных граждан в возрасте от 18 до 25 лет, имеющих среднее профессиональное образование или высшее образование и ищущих работу в течение года с даты выдачи им документа об образовании и о квалификации;</a:t>
            </a:r>
          </a:p>
          <a:p>
            <a:pPr algn="ctr">
              <a:lnSpc>
                <a:spcPts val="1200"/>
              </a:lnSpc>
            </a:pPr>
            <a:endParaRPr lang="ru-RU" sz="1400" spc="10" dirty="0">
              <a:latin typeface="Times New Roman" panose="02020603050405020304" pitchFamily="18" charset="0"/>
            </a:endParaRPr>
          </a:p>
          <a:p>
            <a:pPr algn="ctr">
              <a:lnSpc>
                <a:spcPts val="1200"/>
              </a:lnSpc>
            </a:pPr>
            <a:r>
              <a:rPr lang="ru-RU" sz="1400" spc="10" dirty="0">
                <a:latin typeface="Times New Roman" panose="02020603050405020304" pitchFamily="18" charset="0"/>
              </a:rPr>
              <a:t>организация проведения оплачиваемых общественных работ;</a:t>
            </a:r>
          </a:p>
          <a:p>
            <a:pPr algn="ctr">
              <a:lnSpc>
                <a:spcPts val="1200"/>
              </a:lnSpc>
            </a:pPr>
            <a:endParaRPr lang="ru-RU" sz="1400" spc="10" dirty="0">
              <a:latin typeface="Times New Roman" panose="02020603050405020304" pitchFamily="18" charset="0"/>
            </a:endParaRPr>
          </a:p>
          <a:p>
            <a:pPr algn="ctr">
              <a:lnSpc>
                <a:spcPts val="1200"/>
              </a:lnSpc>
            </a:pPr>
            <a:r>
              <a:rPr lang="ru-RU" sz="1400" spc="10" dirty="0">
                <a:latin typeface="Times New Roman" panose="02020603050405020304" pitchFamily="18" charset="0"/>
              </a:rPr>
              <a:t>содействие предпринимательской деятельности безработных граждан;</a:t>
            </a:r>
          </a:p>
          <a:p>
            <a:pPr algn="ctr">
              <a:lnSpc>
                <a:spcPts val="1200"/>
              </a:lnSpc>
            </a:pPr>
            <a:endParaRPr lang="ru-RU" sz="1400" spc="10" dirty="0">
              <a:latin typeface="Times New Roman" panose="02020603050405020304" pitchFamily="18" charset="0"/>
            </a:endParaRPr>
          </a:p>
          <a:p>
            <a:pPr algn="ctr">
              <a:lnSpc>
                <a:spcPts val="1200"/>
              </a:lnSpc>
            </a:pPr>
            <a:r>
              <a:rPr lang="ru-RU" sz="1400" spc="10" dirty="0">
                <a:latin typeface="Times New Roman" panose="02020603050405020304" pitchFamily="18" charset="0"/>
              </a:rPr>
              <a:t>организация сопровождения при содействии занятости инвалидов;</a:t>
            </a:r>
          </a:p>
          <a:p>
            <a:pPr algn="ctr">
              <a:lnSpc>
                <a:spcPts val="1200"/>
              </a:lnSpc>
            </a:pPr>
            <a:endParaRPr lang="ru-RU" sz="1400" spc="10" dirty="0">
              <a:latin typeface="Times New Roman" panose="02020603050405020304" pitchFamily="18" charset="0"/>
            </a:endParaRPr>
          </a:p>
          <a:p>
            <a:pPr algn="ctr">
              <a:lnSpc>
                <a:spcPts val="1200"/>
              </a:lnSpc>
            </a:pPr>
            <a:r>
              <a:rPr lang="ru-RU" sz="1400" spc="10" dirty="0">
                <a:latin typeface="Times New Roman" panose="02020603050405020304" pitchFamily="18" charset="0"/>
              </a:rPr>
              <a:t>организация ярмарок вакансий и учебных рабочих мест;  </a:t>
            </a:r>
          </a:p>
          <a:p>
            <a:pPr algn="ctr">
              <a:lnSpc>
                <a:spcPts val="1200"/>
              </a:lnSpc>
            </a:pPr>
            <a:endParaRPr lang="ru-RU" sz="1400" spc="10" dirty="0">
              <a:latin typeface="Times New Roman" panose="02020603050405020304" pitchFamily="18" charset="0"/>
            </a:endParaRPr>
          </a:p>
          <a:p>
            <a:pPr lvl="0" algn="ctr">
              <a:lnSpc>
                <a:spcPts val="1200"/>
              </a:lnSpc>
            </a:pPr>
            <a:r>
              <a:rPr lang="ru-RU" sz="1400" spc="10" dirty="0">
                <a:latin typeface="Times New Roman" panose="02020603050405020304" pitchFamily="18" charset="0"/>
              </a:rPr>
              <a:t>осуществление социальных выплат безработным гражданам.</a:t>
            </a:r>
          </a:p>
          <a:p>
            <a:endParaRPr lang="ru-RU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Указ Главы Республики Северная Осетия-Алания от 17 октября 2022 г. № 330 «</a:t>
            </a:r>
            <a:r>
              <a:rPr lang="ru-RU" sz="1100" spc="1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 дополнительных мерах социальной поддержки участников специальной военной операции и членов их семей, а также граждан, направленных для обеспечения выполнения специальных задач на территории Сирийской Арабской Республики, а также на территориях Курской, Белгородской и Брянской областей, проживающих на территории Республики Северная Осетия-Алания»</a:t>
            </a:r>
            <a:endParaRPr lang="ru-RU" sz="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Условия</a:t>
            </a:r>
            <a:endParaRPr lang="ru-RU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Для получения услуг гражданину необходимо подать заявление с использованием портала «Работа России». Это можно сделать самостоятельно либо с помощью сотрудников центра занятости населения.</a:t>
            </a:r>
          </a:p>
          <a:p>
            <a:pPr algn="ctr"/>
            <a:r>
              <a:rPr lang="ru-RU" sz="1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Однако в некоторых случаях для получения услуги придется явиться лично. </a:t>
            </a:r>
          </a:p>
          <a:p>
            <a:pPr algn="ctr"/>
            <a:r>
              <a:rPr lang="ru-RU" sz="1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Для этого при себе необходимо иметь следующие документы:</a:t>
            </a:r>
          </a:p>
          <a:p>
            <a:pPr algn="ctr"/>
            <a:r>
              <a:rPr lang="ru-RU" sz="1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паспорт, трудовую книжку, диплом об образовании,</a:t>
            </a:r>
          </a:p>
          <a:p>
            <a:pPr algn="ctr"/>
            <a:r>
              <a:rPr lang="ru-RU" sz="1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справку о заработной плате (для уволенных менее 1 года назад),</a:t>
            </a:r>
          </a:p>
          <a:p>
            <a:pPr algn="ctr"/>
            <a:r>
              <a:rPr lang="ru-RU" sz="1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свидетельство о рождении детей до 16 лет, СНИЛС, ИНН,</a:t>
            </a:r>
          </a:p>
          <a:p>
            <a:pPr algn="ctr"/>
            <a:r>
              <a:rPr lang="ru-RU" sz="1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ИПРА (для граждан, относящихся к категории инвалидов),</a:t>
            </a:r>
          </a:p>
          <a:p>
            <a:pPr algn="ctr"/>
            <a:r>
              <a:rPr lang="ru-RU" sz="1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реквизиты счета карты МИР, логин и пароль от личного кабинета на портале Госуслуги,</a:t>
            </a:r>
          </a:p>
          <a:p>
            <a:pPr algn="ctr"/>
            <a:r>
              <a:rPr lang="ru-RU" sz="1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электронная почта.</a:t>
            </a:r>
          </a:p>
          <a:p>
            <a:pPr marL="732155" marR="5080" indent="-678815">
              <a:lnSpc>
                <a:spcPct val="111100"/>
              </a:lnSpc>
            </a:pPr>
            <a:endParaRPr lang="ru-RU" sz="3250" dirty="0">
              <a:latin typeface="Microsoft Sans Serif"/>
              <a:cs typeface="Microsoft Sans Serif"/>
            </a:endParaRPr>
          </a:p>
          <a:p>
            <a:pPr marL="732155" marR="5080" indent="-678815">
              <a:lnSpc>
                <a:spcPct val="111100"/>
              </a:lnSpc>
            </a:pPr>
            <a:endParaRPr lang="ru-RU" sz="1800" spc="-5" dirty="0">
              <a:latin typeface="Microsoft Sans Serif"/>
              <a:cs typeface="Microsoft Sans Serif"/>
            </a:endParaRPr>
          </a:p>
          <a:p>
            <a:pPr marL="732155" marR="5080" indent="-678815">
              <a:lnSpc>
                <a:spcPct val="111100"/>
              </a:lnSpc>
            </a:pPr>
            <a:endParaRPr lang="ru-RU" spc="-5" dirty="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700" dirty="0">
              <a:latin typeface="Microsoft Sans Serif"/>
              <a:cs typeface="Microsoft Sans Serif"/>
            </a:endParaRPr>
          </a:p>
          <a:p>
            <a:pPr marL="28575" marR="653415">
              <a:lnSpc>
                <a:spcPct val="110000"/>
              </a:lnSpc>
              <a:tabLst>
                <a:tab pos="258445" algn="l"/>
              </a:tabLst>
            </a:pPr>
            <a:endParaRPr lang="ru-RU" sz="2000" spc="-5" dirty="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  <a:buChar char=""/>
            </a:pPr>
            <a:endParaRPr sz="2200" dirty="0">
              <a:latin typeface="Microsoft Sans Serif"/>
              <a:cs typeface="Microsoft Sans Serif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72B105E-045A-4325-BAF1-8E66F927DF56}"/>
              </a:ext>
            </a:extLst>
          </p:cNvPr>
          <p:cNvSpPr txBox="1"/>
          <p:nvPr/>
        </p:nvSpPr>
        <p:spPr>
          <a:xfrm>
            <a:off x="676440" y="530319"/>
            <a:ext cx="6226009" cy="646331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Комитет Республики Северная Осетия-Алания по занятости населения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E21327E-C6B9-4046-978A-FB9E3500A1C5}"/>
              </a:ext>
            </a:extLst>
          </p:cNvPr>
          <p:cNvSpPr txBox="1"/>
          <p:nvPr/>
        </p:nvSpPr>
        <p:spPr>
          <a:xfrm>
            <a:off x="1861569" y="9156700"/>
            <a:ext cx="3936337" cy="889218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ts val="1400"/>
              </a:lnSpc>
              <a:spcAft>
                <a:spcPts val="1000"/>
              </a:spcAft>
            </a:pPr>
            <a:r>
              <a:rPr lang="ru-RU" sz="1600" b="1" dirty="0" err="1">
                <a:latin typeface="Arial"/>
                <a:cs typeface="Arial"/>
              </a:rPr>
              <a:t>Еmai</a:t>
            </a:r>
            <a:r>
              <a:rPr lang="ru-RU" sz="1600" b="1" dirty="0">
                <a:latin typeface="Arial"/>
                <a:cs typeface="Arial"/>
              </a:rPr>
              <a:t>: </a:t>
            </a:r>
            <a:r>
              <a:rPr lang="en-US" sz="1600" b="1" i="0" u="none" strike="noStrike" dirty="0">
                <a:solidFill>
                  <a:srgbClr val="453F3F"/>
                </a:solidFill>
                <a:effectLst/>
                <a:latin typeface="PT Sans" panose="020B0503020203020204" pitchFamily="34" charset="-52"/>
                <a:hlinkClick r:id="rId3"/>
              </a:rPr>
              <a:t>info@trud.alania.gov.ru</a:t>
            </a:r>
            <a:endParaRPr lang="ru-RU" sz="1600" b="1" dirty="0">
              <a:solidFill>
                <a:srgbClr val="EB3630"/>
              </a:solidFill>
              <a:latin typeface="PT Sans" panose="020B0604020202020204" pitchFamily="34" charset="-52"/>
            </a:endParaRPr>
          </a:p>
          <a:p>
            <a:pPr algn="ctr">
              <a:lnSpc>
                <a:spcPts val="1400"/>
              </a:lnSpc>
              <a:spcAft>
                <a:spcPts val="1000"/>
              </a:spcAft>
            </a:pPr>
            <a:r>
              <a:rPr lang="ru-RU" sz="1600" b="1" dirty="0">
                <a:solidFill>
                  <a:srgbClr val="EB3630"/>
                </a:solidFill>
                <a:latin typeface="PT Sans" panose="020B0604020202020204" pitchFamily="34" charset="-52"/>
              </a:rPr>
              <a:t> </a:t>
            </a:r>
            <a:r>
              <a:rPr lang="ru-RU" sz="1600" b="1" dirty="0">
                <a:latin typeface="Arial"/>
                <a:cs typeface="Arial"/>
              </a:rPr>
              <a:t>тел: </a:t>
            </a:r>
            <a:r>
              <a:rPr lang="ru-RU" sz="1600" b="1" i="0" dirty="0">
                <a:solidFill>
                  <a:srgbClr val="453F3F"/>
                </a:solidFill>
                <a:effectLst/>
                <a:latin typeface="PT Sans" panose="020B0503020203020204" pitchFamily="34" charset="-52"/>
              </a:rPr>
              <a:t>+7 (8672) 64-90-23</a:t>
            </a:r>
          </a:p>
          <a:p>
            <a:pPr algn="ctr">
              <a:lnSpc>
                <a:spcPts val="1400"/>
              </a:lnSpc>
              <a:spcAft>
                <a:spcPts val="1000"/>
              </a:spcAft>
            </a:pPr>
            <a:r>
              <a:rPr lang="ru-RU" sz="1600" b="1" dirty="0">
                <a:latin typeface="Arial"/>
                <a:cs typeface="Arial"/>
              </a:rPr>
              <a:t> адрес: </a:t>
            </a:r>
            <a:r>
              <a:rPr lang="ru-RU" sz="1600" b="1" dirty="0" err="1">
                <a:latin typeface="Arial"/>
                <a:cs typeface="Arial"/>
              </a:rPr>
              <a:t>пр-кт</a:t>
            </a:r>
            <a:r>
              <a:rPr lang="ru-RU" sz="1600" b="1" dirty="0">
                <a:latin typeface="Arial"/>
                <a:cs typeface="Arial"/>
              </a:rPr>
              <a:t> Мира, 25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5C794E0-C5A5-4534-A30E-9495D0FDB1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711829C-1C6E-4FEF-A297-65A9127C9B2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2" descr="C:\Users\tausi\OneDrive\Рабочий стол\Анонс.png">
            <a:extLst>
              <a:ext uri="{FF2B5EF4-FFF2-40B4-BE49-F238E27FC236}">
                <a16:creationId xmlns:a16="http://schemas.microsoft.com/office/drawing/2014/main" id="{7632BE7F-C895-4D55-A878-B3B776C870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597872" cy="1096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id="{42CA9577-515E-4642-A639-31B2FA86793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00109355"/>
              </p:ext>
            </p:extLst>
          </p:nvPr>
        </p:nvGraphicFramePr>
        <p:xfrm>
          <a:off x="577850" y="1521726"/>
          <a:ext cx="6544890" cy="8255087"/>
        </p:xfrm>
        <a:graphic>
          <a:graphicData uri="http://schemas.openxmlformats.org/drawingml/2006/table">
            <a:tbl>
              <a:tblPr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tblPr>
              <a:tblGrid>
                <a:gridCol w="3526947">
                  <a:extLst>
                    <a:ext uri="{9D8B030D-6E8A-4147-A177-3AD203B41FA5}">
                      <a16:colId xmlns:a16="http://schemas.microsoft.com/office/drawing/2014/main" val="1426686068"/>
                    </a:ext>
                  </a:extLst>
                </a:gridCol>
                <a:gridCol w="3017943">
                  <a:extLst>
                    <a:ext uri="{9D8B030D-6E8A-4147-A177-3AD203B41FA5}">
                      <a16:colId xmlns:a16="http://schemas.microsoft.com/office/drawing/2014/main" val="3090967886"/>
                    </a:ext>
                  </a:extLst>
                </a:gridCol>
              </a:tblGrid>
              <a:tr h="48398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Calibri"/>
                          <a:cs typeface="Times New Roman" pitchFamily="18" charset="0"/>
                        </a:rPr>
                        <a:t>Наименование</a:t>
                      </a:r>
                      <a:endParaRPr lang="ru-RU" sz="15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+mn-lt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Calibri"/>
                          <a:cs typeface="Times New Roman" pitchFamily="18" charset="0"/>
                        </a:rPr>
                        <a:t>организации</a:t>
                      </a:r>
                      <a:endParaRPr lang="ru-RU" sz="15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+mn-lt"/>
                        <a:ea typeface="Calibri"/>
                        <a:cs typeface="Times New Roman" pitchFamily="18" charset="0"/>
                      </a:endParaRPr>
                    </a:p>
                  </a:txBody>
                  <a:tcPr marL="30971" marR="309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Calibri"/>
                          <a:cs typeface="Times New Roman" pitchFamily="18" charset="0"/>
                        </a:rPr>
                        <a:t>Адрес</a:t>
                      </a:r>
                      <a:endParaRPr lang="ru-RU" sz="15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+mn-lt"/>
                        <a:ea typeface="Calibri"/>
                        <a:cs typeface="Times New Roman" pitchFamily="18" charset="0"/>
                      </a:endParaRPr>
                    </a:p>
                  </a:txBody>
                  <a:tcPr marL="30971" marR="309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06091138"/>
                  </a:ext>
                </a:extLst>
              </a:tr>
              <a:tr h="86716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latin typeface="+mn-lt"/>
                          <a:ea typeface="Calibri"/>
                          <a:cs typeface="Times New Roman" pitchFamily="18" charset="0"/>
                        </a:rPr>
                        <a:t>Государственное казенное учреждение «Центр занятости населения по                                    г. Владикавказ»</a:t>
                      </a:r>
                    </a:p>
                  </a:txBody>
                  <a:tcPr marL="30971" marR="309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Calibri"/>
                          <a:cs typeface="Times New Roman" pitchFamily="18" charset="0"/>
                        </a:rPr>
                        <a:t>г. Владикавказ,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Calibri"/>
                          <a:cs typeface="Times New Roman" pitchFamily="18" charset="0"/>
                        </a:rPr>
                        <a:t> ул. Станиславского, 16 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Calibri"/>
                          <a:cs typeface="Times New Roman" pitchFamily="18" charset="0"/>
                        </a:rPr>
                        <a:t>Руководитель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 err="1">
                          <a:latin typeface="+mn-lt"/>
                          <a:ea typeface="Calibri"/>
                          <a:cs typeface="Times New Roman" pitchFamily="18" charset="0"/>
                        </a:rPr>
                        <a:t>Кациева</a:t>
                      </a:r>
                      <a:r>
                        <a:rPr lang="ru-RU" sz="1000" dirty="0">
                          <a:latin typeface="+mn-lt"/>
                          <a:ea typeface="Calibri"/>
                          <a:cs typeface="Times New Roman" pitchFamily="18" charset="0"/>
                        </a:rPr>
                        <a:t> Индира Александровна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Calibri"/>
                          <a:cs typeface="Times New Roman" pitchFamily="18" charset="0"/>
                        </a:rPr>
                        <a:t> т.</a:t>
                      </a:r>
                      <a:r>
                        <a:rPr lang="ru-RU" sz="10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0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(8672) 649668</a:t>
                      </a:r>
                      <a:r>
                        <a:rPr lang="ru-RU" sz="1000" dirty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Times New Roman" pitchFamily="18" charset="0"/>
                        </a:rPr>
                        <a:t> </a:t>
                      </a:r>
                    </a:p>
                  </a:txBody>
                  <a:tcPr marL="30971" marR="309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12394324"/>
                  </a:ext>
                </a:extLst>
              </a:tr>
              <a:tr h="86716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latin typeface="+mn-lt"/>
                          <a:ea typeface="Calibri"/>
                          <a:cs typeface="Times New Roman" pitchFamily="18" charset="0"/>
                        </a:rPr>
                        <a:t>Государственное казенное учреждение «Центр занятости населения по               </a:t>
                      </a:r>
                      <a:r>
                        <a:rPr lang="ru-RU" sz="1500" dirty="0" err="1">
                          <a:latin typeface="+mn-lt"/>
                          <a:ea typeface="Calibri"/>
                          <a:cs typeface="Times New Roman" pitchFamily="18" charset="0"/>
                        </a:rPr>
                        <a:t>Алагирскому</a:t>
                      </a:r>
                      <a:r>
                        <a:rPr lang="ru-RU" sz="1500" dirty="0">
                          <a:latin typeface="+mn-lt"/>
                          <a:ea typeface="Calibri"/>
                          <a:cs typeface="Times New Roman" pitchFamily="18" charset="0"/>
                        </a:rPr>
                        <a:t> району»</a:t>
                      </a:r>
                    </a:p>
                  </a:txBody>
                  <a:tcPr marL="30971" marR="309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Calibri"/>
                          <a:cs typeface="Times New Roman" pitchFamily="18" charset="0"/>
                        </a:rPr>
                        <a:t>г. Алагир,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Calibri"/>
                          <a:cs typeface="Times New Roman" pitchFamily="18" charset="0"/>
                        </a:rPr>
                        <a:t>ул. К.Хетагурова, 64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Times New Roman" pitchFamily="18" charset="0"/>
                        </a:rPr>
                        <a:t>Руководитель</a:t>
                      </a:r>
                      <a:r>
                        <a:rPr lang="ru-RU" sz="1000" dirty="0">
                          <a:latin typeface="+mn-lt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0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Годизова</a:t>
                      </a:r>
                      <a:r>
                        <a:rPr lang="ru-RU" sz="10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 Диана Тимуровна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т. (86732) 3 36 30</a:t>
                      </a:r>
                      <a:endParaRPr lang="ru-RU" sz="1000" dirty="0">
                        <a:solidFill>
                          <a:schemeClr val="tx1"/>
                        </a:solidFill>
                        <a:latin typeface="+mn-lt"/>
                        <a:ea typeface="Calibri"/>
                        <a:cs typeface="Times New Roman" pitchFamily="18" charset="0"/>
                      </a:endParaRPr>
                    </a:p>
                  </a:txBody>
                  <a:tcPr marL="30971" marR="309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24824058"/>
                  </a:ext>
                </a:extLst>
              </a:tr>
              <a:tr h="85308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latin typeface="+mn-lt"/>
                          <a:ea typeface="Calibri"/>
                          <a:cs typeface="Times New Roman" pitchFamily="18" charset="0"/>
                        </a:rPr>
                        <a:t>Государственное казенное учреждение «Центр занятости населения по                  </a:t>
                      </a:r>
                      <a:r>
                        <a:rPr lang="ru-RU" sz="1500" dirty="0" err="1">
                          <a:latin typeface="+mn-lt"/>
                          <a:ea typeface="Calibri"/>
                          <a:cs typeface="Times New Roman" pitchFamily="18" charset="0"/>
                        </a:rPr>
                        <a:t>Ардонскому</a:t>
                      </a:r>
                      <a:r>
                        <a:rPr lang="ru-RU" sz="1500" dirty="0">
                          <a:latin typeface="+mn-lt"/>
                          <a:ea typeface="Calibri"/>
                          <a:cs typeface="Times New Roman" pitchFamily="18" charset="0"/>
                        </a:rPr>
                        <a:t>  району»</a:t>
                      </a:r>
                    </a:p>
                  </a:txBody>
                  <a:tcPr marL="30971" marR="309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>
                          <a:latin typeface="+mn-lt"/>
                          <a:ea typeface="Calibri"/>
                          <a:cs typeface="Times New Roman" pitchFamily="18" charset="0"/>
                        </a:rPr>
                        <a:t>г. Ардон, </a:t>
                      </a:r>
                    </a:p>
                    <a:p>
                      <a:pPr marL="0" marR="0" lvl="0" indent="0" algn="ctr" defTabSz="91440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>
                          <a:latin typeface="+mn-lt"/>
                          <a:ea typeface="Calibri"/>
                          <a:cs typeface="Times New Roman" pitchFamily="18" charset="0"/>
                        </a:rPr>
                        <a:t>ул. Ленина, 97</a:t>
                      </a:r>
                    </a:p>
                    <a:p>
                      <a:pPr marL="0" marR="0" lvl="0" indent="0" algn="ctr" defTabSz="91440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>
                          <a:latin typeface="+mn-lt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000" dirty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Times New Roman" pitchFamily="18" charset="0"/>
                        </a:rPr>
                        <a:t>Руководитель </a:t>
                      </a:r>
                      <a:r>
                        <a:rPr lang="ru-RU" sz="10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Дзитоева</a:t>
                      </a:r>
                      <a:r>
                        <a:rPr lang="ru-RU" sz="10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 Фатима Савельевна,</a:t>
                      </a:r>
                    </a:p>
                    <a:p>
                      <a:pPr marL="0" marR="0" lvl="0" indent="0" algn="ctr" defTabSz="91440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 т (86731) 31867</a:t>
                      </a:r>
                      <a:r>
                        <a:rPr lang="ru-RU" sz="1000" dirty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Times New Roman" pitchFamily="18" charset="0"/>
                        </a:rPr>
                        <a:t> 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latin typeface="+mn-lt"/>
                        <a:ea typeface="Calibri"/>
                        <a:cs typeface="Times New Roman" pitchFamily="18" charset="0"/>
                      </a:endParaRPr>
                    </a:p>
                  </a:txBody>
                  <a:tcPr marL="30971" marR="309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93088038"/>
                  </a:ext>
                </a:extLst>
              </a:tr>
              <a:tr h="82977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latin typeface="+mn-lt"/>
                          <a:ea typeface="Calibri"/>
                          <a:cs typeface="Times New Roman" pitchFamily="18" charset="0"/>
                        </a:rPr>
                        <a:t>Государственное казенное учреждение «Центр занятости населения по                  </a:t>
                      </a:r>
                      <a:r>
                        <a:rPr lang="ru-RU" sz="1500" dirty="0" err="1">
                          <a:latin typeface="+mn-lt"/>
                          <a:ea typeface="Calibri"/>
                          <a:cs typeface="Times New Roman" pitchFamily="18" charset="0"/>
                        </a:rPr>
                        <a:t>Дигорскому</a:t>
                      </a:r>
                      <a:r>
                        <a:rPr lang="ru-RU" sz="1500" dirty="0">
                          <a:latin typeface="+mn-lt"/>
                          <a:ea typeface="Calibri"/>
                          <a:cs typeface="Times New Roman" pitchFamily="18" charset="0"/>
                        </a:rPr>
                        <a:t>  району»</a:t>
                      </a:r>
                    </a:p>
                  </a:txBody>
                  <a:tcPr marL="30971" marR="309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942975" algn="l"/>
                        </a:tabLst>
                      </a:pPr>
                      <a:r>
                        <a:rPr lang="ru-RU" sz="1000" dirty="0">
                          <a:latin typeface="+mn-lt"/>
                          <a:ea typeface="Calibri"/>
                          <a:cs typeface="Times New Roman" pitchFamily="18" charset="0"/>
                        </a:rPr>
                        <a:t>г. Дигора,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942975" algn="l"/>
                        </a:tabLst>
                      </a:pPr>
                      <a:r>
                        <a:rPr lang="ru-RU" sz="1000" dirty="0">
                          <a:latin typeface="+mn-lt"/>
                          <a:ea typeface="Calibri"/>
                          <a:cs typeface="Times New Roman" pitchFamily="18" charset="0"/>
                        </a:rPr>
                        <a:t> ул. Сталина/К.Маркса, 28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942975" algn="l"/>
                        </a:tabLs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Times New Roman" pitchFamily="18" charset="0"/>
                        </a:rPr>
                        <a:t>Руководитель </a:t>
                      </a:r>
                      <a:r>
                        <a:rPr lang="ru-RU" sz="10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Касаев Марат Авдеевич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942975" algn="l"/>
                        </a:tabLs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 т. (86733) 91025</a:t>
                      </a:r>
                      <a:endParaRPr lang="ru-RU" sz="1000" dirty="0">
                        <a:solidFill>
                          <a:schemeClr val="tx1"/>
                        </a:solidFill>
                        <a:latin typeface="+mn-lt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latin typeface="+mn-lt"/>
                        <a:ea typeface="Calibri"/>
                        <a:cs typeface="Times New Roman" pitchFamily="18" charset="0"/>
                      </a:endParaRPr>
                    </a:p>
                  </a:txBody>
                  <a:tcPr marL="30971" marR="309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63144845"/>
                  </a:ext>
                </a:extLst>
              </a:tr>
              <a:tr h="85308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latin typeface="+mn-lt"/>
                          <a:ea typeface="Calibri"/>
                          <a:cs typeface="Times New Roman" pitchFamily="18" charset="0"/>
                        </a:rPr>
                        <a:t>Государственное казенное учреждение «Центр занятости населения по                 </a:t>
                      </a:r>
                      <a:r>
                        <a:rPr lang="ru-RU" sz="1500" dirty="0" err="1">
                          <a:latin typeface="+mn-lt"/>
                          <a:ea typeface="Calibri"/>
                          <a:cs typeface="Times New Roman" pitchFamily="18" charset="0"/>
                        </a:rPr>
                        <a:t>Ирафскому</a:t>
                      </a:r>
                      <a:r>
                        <a:rPr lang="ru-RU" sz="1500" dirty="0">
                          <a:latin typeface="+mn-lt"/>
                          <a:ea typeface="Calibri"/>
                          <a:cs typeface="Times New Roman" pitchFamily="18" charset="0"/>
                        </a:rPr>
                        <a:t> району»</a:t>
                      </a:r>
                    </a:p>
                  </a:txBody>
                  <a:tcPr marL="30971" marR="309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Calibri"/>
                          <a:cs typeface="Times New Roman" pitchFamily="18" charset="0"/>
                        </a:rPr>
                        <a:t>с. Чикола,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Calibri"/>
                          <a:cs typeface="Times New Roman" pitchFamily="18" charset="0"/>
                        </a:rPr>
                        <a:t> ул. </a:t>
                      </a:r>
                      <a:r>
                        <a:rPr lang="ru-RU" sz="1000" dirty="0" err="1">
                          <a:latin typeface="+mn-lt"/>
                          <a:ea typeface="Calibri"/>
                          <a:cs typeface="Times New Roman" pitchFamily="18" charset="0"/>
                        </a:rPr>
                        <a:t>Хасцаева</a:t>
                      </a:r>
                      <a:r>
                        <a:rPr lang="ru-RU" sz="1000" dirty="0">
                          <a:latin typeface="+mn-lt"/>
                          <a:ea typeface="Calibri"/>
                          <a:cs typeface="Times New Roman" pitchFamily="18" charset="0"/>
                        </a:rPr>
                        <a:t>, 75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942975" algn="l"/>
                        </a:tabLs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Times New Roman" pitchFamily="18" charset="0"/>
                        </a:rPr>
                        <a:t>Руководитель </a:t>
                      </a:r>
                      <a:r>
                        <a:rPr lang="ru-RU" sz="10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Гегкиев</a:t>
                      </a:r>
                      <a:r>
                        <a:rPr lang="ru-RU" sz="10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 Вадим </a:t>
                      </a:r>
                      <a:r>
                        <a:rPr lang="ru-RU" sz="10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Сулейманович</a:t>
                      </a:r>
                      <a:endParaRPr lang="ru-RU" sz="10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942975" algn="l"/>
                        </a:tabLs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 т. (86734) 31230</a:t>
                      </a:r>
                      <a:endParaRPr lang="ru-RU" sz="1000" dirty="0">
                        <a:solidFill>
                          <a:schemeClr val="tx1"/>
                        </a:solidFill>
                        <a:latin typeface="+mn-lt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latin typeface="+mn-lt"/>
                        <a:ea typeface="Calibri"/>
                        <a:cs typeface="Times New Roman" pitchFamily="18" charset="0"/>
                      </a:endParaRPr>
                    </a:p>
                  </a:txBody>
                  <a:tcPr marL="30971" marR="309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77297508"/>
                  </a:ext>
                </a:extLst>
              </a:tr>
              <a:tr h="82331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latin typeface="+mn-lt"/>
                          <a:ea typeface="Calibri"/>
                          <a:cs typeface="Times New Roman" pitchFamily="18" charset="0"/>
                        </a:rPr>
                        <a:t>Государственное казенное учреждение «Центр занятости населения по                 Кировскому  району»</a:t>
                      </a:r>
                    </a:p>
                  </a:txBody>
                  <a:tcPr marL="30971" marR="309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Calibri"/>
                          <a:cs typeface="Times New Roman" pitchFamily="18" charset="0"/>
                        </a:rPr>
                        <a:t>с. Эльхотово,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+mn-lt"/>
                          <a:ea typeface="Calibri"/>
                          <a:cs typeface="Times New Roman" pitchFamily="18" charset="0"/>
                        </a:rPr>
                        <a:t> ул. Мира, 177а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942975" algn="l"/>
                        </a:tabLs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Times New Roman" pitchFamily="18" charset="0"/>
                        </a:rPr>
                        <a:t>Руководитель </a:t>
                      </a:r>
                      <a:r>
                        <a:rPr lang="ru-RU" sz="10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Таутиева</a:t>
                      </a:r>
                      <a:r>
                        <a:rPr lang="ru-RU" sz="10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 Альбина </a:t>
                      </a:r>
                      <a:r>
                        <a:rPr lang="ru-RU" sz="10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Ахтинбековна</a:t>
                      </a:r>
                      <a:endParaRPr lang="ru-RU" sz="10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942975" algn="l"/>
                        </a:tabLst>
                      </a:pPr>
                      <a:r>
                        <a:rPr lang="ru-RU" sz="10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 т. (86735) 50046</a:t>
                      </a:r>
                      <a:endParaRPr lang="ru-RU" sz="1000" dirty="0">
                        <a:solidFill>
                          <a:schemeClr val="tx1"/>
                        </a:solidFill>
                        <a:latin typeface="+mn-lt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000" dirty="0">
                        <a:latin typeface="+mn-lt"/>
                        <a:ea typeface="Calibri"/>
                        <a:cs typeface="Times New Roman" pitchFamily="18" charset="0"/>
                      </a:endParaRPr>
                    </a:p>
                  </a:txBody>
                  <a:tcPr marL="30971" marR="309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11936596"/>
                  </a:ext>
                </a:extLst>
              </a:tr>
              <a:tr h="85308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latin typeface="+mn-lt"/>
                          <a:ea typeface="Calibri"/>
                          <a:cs typeface="Times New Roman" pitchFamily="18" charset="0"/>
                        </a:rPr>
                        <a:t>Государственное казенное учреждение «Центр занятости населения по   Моздокскому району»</a:t>
                      </a:r>
                    </a:p>
                  </a:txBody>
                  <a:tcPr marL="30971" marR="309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+mn-lt"/>
                          <a:ea typeface="Calibri"/>
                          <a:cs typeface="Times New Roman" pitchFamily="18" charset="0"/>
                        </a:rPr>
                        <a:t>г. Моздок,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+mn-lt"/>
                          <a:ea typeface="Calibri"/>
                          <a:cs typeface="Times New Roman" pitchFamily="18" charset="0"/>
                        </a:rPr>
                        <a:t>ул. Кирова, 6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942975" algn="l"/>
                        </a:tabLs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Times New Roman" pitchFamily="18" charset="0"/>
                        </a:rPr>
                        <a:t>Руководитель </a:t>
                      </a:r>
                      <a:r>
                        <a:rPr lang="ru-RU" sz="11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Чекоев</a:t>
                      </a:r>
                      <a:r>
                        <a:rPr lang="ru-RU" sz="11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 Тимур Валерьевич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942975" algn="l"/>
                        </a:tabLs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 т. (86736) 36594</a:t>
                      </a:r>
                      <a:endParaRPr lang="ru-RU" sz="1100" dirty="0">
                        <a:solidFill>
                          <a:schemeClr val="tx1"/>
                        </a:solidFill>
                        <a:latin typeface="+mn-lt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+mn-lt"/>
                        <a:ea typeface="Calibri"/>
                        <a:cs typeface="Times New Roman" pitchFamily="18" charset="0"/>
                      </a:endParaRPr>
                    </a:p>
                  </a:txBody>
                  <a:tcPr marL="30971" marR="309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67777493"/>
                  </a:ext>
                </a:extLst>
              </a:tr>
              <a:tr h="89951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latin typeface="+mn-lt"/>
                          <a:ea typeface="Calibri"/>
                          <a:cs typeface="Times New Roman" pitchFamily="18" charset="0"/>
                        </a:rPr>
                        <a:t>Государственное казенное учреждение «Центр занятости населения по Правобережному району»</a:t>
                      </a:r>
                    </a:p>
                  </a:txBody>
                  <a:tcPr marL="30971" marR="309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+mn-lt"/>
                          <a:ea typeface="Calibri"/>
                          <a:cs typeface="Times New Roman" pitchFamily="18" charset="0"/>
                        </a:rPr>
                        <a:t>г. Беслан,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+mn-lt"/>
                          <a:ea typeface="Calibri"/>
                          <a:cs typeface="Times New Roman" pitchFamily="18" charset="0"/>
                        </a:rPr>
                        <a:t>ул. Плиева, 19 в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942975" algn="l"/>
                        </a:tabLs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Times New Roman" pitchFamily="18" charset="0"/>
                        </a:rPr>
                        <a:t>Руководитель </a:t>
                      </a:r>
                      <a:r>
                        <a:rPr lang="ru-RU" sz="11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Караева</a:t>
                      </a:r>
                      <a:r>
                        <a:rPr lang="ru-RU" sz="11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 Зарина Валерьевна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942975" algn="l"/>
                        </a:tabLs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 т. (86737) 36873</a:t>
                      </a:r>
                      <a:r>
                        <a:rPr lang="ru-RU" sz="1100" dirty="0">
                          <a:latin typeface="+mn-lt"/>
                          <a:ea typeface="Calibri"/>
                          <a:cs typeface="Times New Roman" pitchFamily="18" charset="0"/>
                        </a:rPr>
                        <a:t> </a:t>
                      </a:r>
                    </a:p>
                  </a:txBody>
                  <a:tcPr marL="30971" marR="309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41833040"/>
                  </a:ext>
                </a:extLst>
              </a:tr>
              <a:tr h="86716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latin typeface="+mn-lt"/>
                          <a:ea typeface="Calibri"/>
                          <a:cs typeface="Times New Roman" pitchFamily="18" charset="0"/>
                        </a:rPr>
                        <a:t>Государственное казенное учреждение «Центр занятости населения по Пригородному  району»</a:t>
                      </a:r>
                    </a:p>
                  </a:txBody>
                  <a:tcPr marL="30971" marR="309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+mn-lt"/>
                          <a:ea typeface="Calibri"/>
                          <a:cs typeface="Times New Roman" pitchFamily="18" charset="0"/>
                        </a:rPr>
                        <a:t>с. Октябрьское,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latin typeface="+mn-lt"/>
                          <a:ea typeface="Calibri"/>
                          <a:cs typeface="Times New Roman" pitchFamily="18" charset="0"/>
                        </a:rPr>
                        <a:t>ул. П. </a:t>
                      </a:r>
                      <a:r>
                        <a:rPr lang="ru-RU" sz="1100" dirty="0" err="1">
                          <a:latin typeface="+mn-lt"/>
                          <a:ea typeface="Calibri"/>
                          <a:cs typeface="Times New Roman" pitchFamily="18" charset="0"/>
                        </a:rPr>
                        <a:t>Тедеева</a:t>
                      </a:r>
                      <a:r>
                        <a:rPr lang="ru-RU" sz="1100" dirty="0">
                          <a:latin typeface="+mn-lt"/>
                          <a:ea typeface="Calibri"/>
                          <a:cs typeface="Times New Roman" pitchFamily="18" charset="0"/>
                        </a:rPr>
                        <a:t>, 137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942975" algn="l"/>
                        </a:tabLs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Times New Roman" pitchFamily="18" charset="0"/>
                        </a:rPr>
                        <a:t>Руководитель </a:t>
                      </a:r>
                      <a:r>
                        <a:rPr lang="ru-RU" sz="11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Габиева</a:t>
                      </a:r>
                      <a:r>
                        <a:rPr lang="ru-RU" sz="11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ru-RU" sz="11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Ека</a:t>
                      </a:r>
                      <a:r>
                        <a:rPr lang="ru-RU" sz="11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 Давидовна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942975" algn="l"/>
                        </a:tabLs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 т. (86738) 21888</a:t>
                      </a:r>
                      <a:endParaRPr lang="ru-RU" sz="1100" dirty="0">
                        <a:latin typeface="+mn-lt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latin typeface="+mn-lt"/>
                        <a:ea typeface="Calibri"/>
                        <a:cs typeface="Times New Roman" pitchFamily="18" charset="0"/>
                      </a:endParaRPr>
                    </a:p>
                  </a:txBody>
                  <a:tcPr marL="30971" marR="309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79964337"/>
                  </a:ext>
                </a:extLst>
              </a:tr>
            </a:tbl>
          </a:graphicData>
        </a:graphic>
      </p:graphicFrame>
      <p:sp>
        <p:nvSpPr>
          <p:cNvPr id="8" name="Скругленный прямоугольник 3">
            <a:extLst>
              <a:ext uri="{FF2B5EF4-FFF2-40B4-BE49-F238E27FC236}">
                <a16:creationId xmlns:a16="http://schemas.microsoft.com/office/drawing/2014/main" id="{672FA913-1C97-4F2B-9B2D-3563DF4B8483}"/>
              </a:ext>
            </a:extLst>
          </p:cNvPr>
          <p:cNvSpPr/>
          <p:nvPr/>
        </p:nvSpPr>
        <p:spPr>
          <a:xfrm>
            <a:off x="1310894" y="448881"/>
            <a:ext cx="5029200" cy="763552"/>
          </a:xfrm>
          <a:prstGeom prst="roundRect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i="1" spc="54" dirty="0">
                <a:ln w="11430"/>
                <a:solidFill>
                  <a:schemeClr val="bg1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+mj-lt"/>
              </a:rPr>
              <a:t>Центры занятости населения Республики Северная Осетия-Алания</a:t>
            </a:r>
          </a:p>
        </p:txBody>
      </p:sp>
    </p:spTree>
    <p:extLst>
      <p:ext uri="{BB962C8B-B14F-4D97-AF65-F5344CB8AC3E}">
        <p14:creationId xmlns:p14="http://schemas.microsoft.com/office/powerpoint/2010/main" val="270799568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" descr="C:\Users\tausi\OneDrive\Рабочий стол\Анонс.png">
            <a:extLst>
              <a:ext uri="{FF2B5EF4-FFF2-40B4-BE49-F238E27FC236}">
                <a16:creationId xmlns:a16="http://schemas.microsoft.com/office/drawing/2014/main" id="{CA51A56D-6919-4A8D-8F37-4435846CF3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1" y="19524"/>
            <a:ext cx="7597872" cy="1096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object 31"/>
          <p:cNvSpPr txBox="1"/>
          <p:nvPr/>
        </p:nvSpPr>
        <p:spPr>
          <a:xfrm>
            <a:off x="577850" y="2683772"/>
            <a:ext cx="6477000" cy="716349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/>
            <a:r>
              <a:rPr lang="ru-RU" sz="1400" b="1" dirty="0">
                <a:latin typeface="Inter Tight"/>
                <a:cs typeface="Times New Roman" panose="02020603050405020304" pitchFamily="18" charset="0"/>
              </a:rPr>
              <a:t>Закон Республики Северная Осетия-Алания  от 20 октября 2011 года № 30-РЗ</a:t>
            </a:r>
          </a:p>
          <a:p>
            <a:pPr algn="ctr"/>
            <a:r>
              <a:rPr lang="ru-RU" sz="1400" b="1" dirty="0">
                <a:latin typeface="Inter Tight"/>
                <a:cs typeface="Times New Roman" panose="02020603050405020304" pitchFamily="18" charset="0"/>
              </a:rPr>
              <a:t> «О транспортном налоге в Республике Северная Осетия-Алания»</a:t>
            </a:r>
            <a:endParaRPr sz="1400" b="1" dirty="0">
              <a:latin typeface="Inter Tight"/>
              <a:cs typeface="Times New Roman" panose="02020603050405020304" pitchFamily="18" charset="0"/>
            </a:endParaRPr>
          </a:p>
          <a:p>
            <a:endParaRPr lang="ru-RU" sz="1600" dirty="0">
              <a:solidFill>
                <a:schemeClr val="tx2">
                  <a:lumMod val="60000"/>
                  <a:lumOff val="40000"/>
                </a:schemeClr>
              </a:solidFill>
              <a:latin typeface="Inter Tight"/>
            </a:endParaRPr>
          </a:p>
          <a:p>
            <a:pPr algn="ctr"/>
            <a:r>
              <a:rPr lang="ru-RU" sz="1400" dirty="0">
                <a:solidFill>
                  <a:srgbClr val="22272F"/>
                </a:solidFill>
                <a:latin typeface="Inter Tight"/>
                <a:cs typeface="Times New Roman" panose="02020603050405020304" pitchFamily="18" charset="0"/>
              </a:rPr>
              <a:t>Г</a:t>
            </a:r>
            <a:r>
              <a:rPr lang="ru-RU" sz="1400" b="0" i="0" dirty="0">
                <a:solidFill>
                  <a:srgbClr val="22272F"/>
                </a:solidFill>
                <a:effectLst/>
                <a:latin typeface="Inter Tight"/>
                <a:cs typeface="Times New Roman" panose="02020603050405020304" pitchFamily="18" charset="0"/>
              </a:rPr>
              <a:t>раждане Российской Федерации, проживающие на территории Республики Северная Осетия-Алания, участвующие в проведении специальной военной операции на территориях Украины, Донецкой Народной Республики и Луганской Народной Республики, Запорожской и Херсонской областей, </a:t>
            </a:r>
          </a:p>
          <a:p>
            <a:pPr algn="ctr"/>
            <a:r>
              <a:rPr lang="ru-RU" sz="1400" b="0" i="0" dirty="0">
                <a:solidFill>
                  <a:srgbClr val="22272F"/>
                </a:solidFill>
                <a:effectLst/>
                <a:latin typeface="Inter Tight"/>
                <a:cs typeface="Times New Roman" panose="02020603050405020304" pitchFamily="18" charset="0"/>
              </a:rPr>
              <a:t>из числа лиц</a:t>
            </a:r>
            <a:r>
              <a:rPr lang="ru-RU" sz="1400" dirty="0">
                <a:solidFill>
                  <a:srgbClr val="22272F"/>
                </a:solidFill>
                <a:latin typeface="Inter Tight"/>
                <a:cs typeface="Times New Roman" panose="02020603050405020304" pitchFamily="18" charset="0"/>
              </a:rPr>
              <a:t>:</a:t>
            </a:r>
            <a:endParaRPr lang="ru-RU" sz="1400" b="0" i="0" dirty="0">
              <a:solidFill>
                <a:srgbClr val="22272F"/>
              </a:solidFill>
              <a:effectLst/>
              <a:latin typeface="Inter Tight"/>
              <a:cs typeface="Times New Roman" panose="02020603050405020304" pitchFamily="18" charset="0"/>
            </a:endParaRPr>
          </a:p>
          <a:p>
            <a:pPr algn="just"/>
            <a:r>
              <a:rPr lang="ru-RU" sz="1400" dirty="0">
                <a:solidFill>
                  <a:srgbClr val="22272F"/>
                </a:solidFill>
                <a:latin typeface="Inter Tight"/>
                <a:cs typeface="Times New Roman" panose="02020603050405020304" pitchFamily="18" charset="0"/>
              </a:rPr>
              <a:t>- </a:t>
            </a:r>
            <a:r>
              <a:rPr lang="ru-RU" sz="1400" b="0" i="0" dirty="0">
                <a:solidFill>
                  <a:srgbClr val="22272F"/>
                </a:solidFill>
                <a:effectLst/>
                <a:latin typeface="Inter Tight"/>
                <a:cs typeface="Times New Roman" panose="02020603050405020304" pitchFamily="18" charset="0"/>
              </a:rPr>
              <a:t>призванных на военную службу по мобилизации в Вооруженные Силы Российской Федерации в соответствии с Ука</a:t>
            </a:r>
            <a:r>
              <a:rPr lang="ru-RU" sz="1400" dirty="0">
                <a:solidFill>
                  <a:srgbClr val="22272F"/>
                </a:solidFill>
                <a:latin typeface="Inter Tight"/>
                <a:cs typeface="Times New Roman" panose="02020603050405020304" pitchFamily="18" charset="0"/>
              </a:rPr>
              <a:t>зом</a:t>
            </a:r>
            <a:r>
              <a:rPr lang="ru-RU" sz="1400" b="0" i="0" dirty="0">
                <a:effectLst/>
                <a:latin typeface="Inter Tight"/>
                <a:cs typeface="Times New Roman" panose="02020603050405020304" pitchFamily="18" charset="0"/>
              </a:rPr>
              <a:t> </a:t>
            </a:r>
            <a:r>
              <a:rPr lang="ru-RU" sz="1400" b="0" i="0" dirty="0">
                <a:solidFill>
                  <a:srgbClr val="22272F"/>
                </a:solidFill>
                <a:effectLst/>
                <a:latin typeface="Inter Tight"/>
                <a:cs typeface="Times New Roman" panose="02020603050405020304" pitchFamily="18" charset="0"/>
              </a:rPr>
              <a:t>Президента Российской Федерации от 21 сентября 2022 года № 647, </a:t>
            </a:r>
          </a:p>
          <a:p>
            <a:pPr marL="285750" indent="-285750" algn="just">
              <a:buFontTx/>
              <a:buChar char="-"/>
            </a:pPr>
            <a:r>
              <a:rPr lang="ru-RU" sz="1400" b="0" i="0" dirty="0">
                <a:solidFill>
                  <a:srgbClr val="22272F"/>
                </a:solidFill>
                <a:effectLst/>
                <a:latin typeface="Inter Tight"/>
                <a:cs typeface="Times New Roman" panose="02020603050405020304" pitchFamily="18" charset="0"/>
              </a:rPr>
              <a:t> проходящих военную службу в Вооруженных Силах Российской Федерации по контракту, </a:t>
            </a:r>
          </a:p>
          <a:p>
            <a:pPr marL="285750" indent="-285750" algn="just">
              <a:buFontTx/>
              <a:buChar char="-"/>
            </a:pPr>
            <a:r>
              <a:rPr lang="ru-RU" sz="1400" b="0" i="0" dirty="0">
                <a:solidFill>
                  <a:srgbClr val="22272F"/>
                </a:solidFill>
                <a:effectLst/>
                <a:latin typeface="Inter Tight"/>
                <a:cs typeface="Times New Roman" panose="02020603050405020304" pitchFamily="18" charset="0"/>
              </a:rPr>
              <a:t>находящихся на военной службе (службе) в Федеральной службе войск национальной гвардии Российской Федерации (</a:t>
            </a:r>
            <a:r>
              <a:rPr lang="ru-RU" sz="1400" b="0" i="0" dirty="0" err="1">
                <a:solidFill>
                  <a:srgbClr val="22272F"/>
                </a:solidFill>
                <a:effectLst/>
                <a:latin typeface="Inter Tight"/>
                <a:cs typeface="Times New Roman" panose="02020603050405020304" pitchFamily="18" charset="0"/>
              </a:rPr>
              <a:t>Росгвардия</a:t>
            </a:r>
            <a:r>
              <a:rPr lang="ru-RU" sz="1400" b="0" i="0" dirty="0">
                <a:solidFill>
                  <a:srgbClr val="22272F"/>
                </a:solidFill>
                <a:effectLst/>
                <a:latin typeface="Inter Tight"/>
                <a:cs typeface="Times New Roman" panose="02020603050405020304" pitchFamily="18" charset="0"/>
              </a:rPr>
              <a:t>), </a:t>
            </a:r>
          </a:p>
          <a:p>
            <a:pPr marL="285750" indent="-285750" algn="just">
              <a:buFontTx/>
              <a:buChar char="-"/>
            </a:pPr>
            <a:r>
              <a:rPr lang="ru-RU" sz="1400" b="0" i="0" dirty="0">
                <a:solidFill>
                  <a:srgbClr val="22272F"/>
                </a:solidFill>
                <a:effectLst/>
                <a:latin typeface="Inter Tight"/>
                <a:cs typeface="Times New Roman" panose="02020603050405020304" pitchFamily="18" charset="0"/>
              </a:rPr>
              <a:t>заключивших контракт о добровольном содействии в выполнении задач, возложенных на Вооруженные Силы Российской Федерации</a:t>
            </a:r>
          </a:p>
          <a:p>
            <a:pPr algn="ctr"/>
            <a:endParaRPr lang="ru-RU" sz="1400" spc="-5" dirty="0">
              <a:solidFill>
                <a:srgbClr val="22272F"/>
              </a:solidFill>
              <a:latin typeface="Inter Tight"/>
              <a:cs typeface="Times New Roman" panose="02020603050405020304" pitchFamily="18" charset="0"/>
            </a:endParaRPr>
          </a:p>
          <a:p>
            <a:pPr marL="12700" algn="ctr">
              <a:lnSpc>
                <a:spcPts val="2000"/>
              </a:lnSpc>
            </a:pPr>
            <a:r>
              <a:rPr sz="1400" b="1" spc="-5" dirty="0" err="1">
                <a:latin typeface="Inter Tight"/>
                <a:cs typeface="Microsoft Sans Serif"/>
              </a:rPr>
              <a:t>Условия</a:t>
            </a:r>
            <a:r>
              <a:rPr sz="1400" b="1" spc="-5" dirty="0">
                <a:latin typeface="Inter Tight"/>
                <a:cs typeface="Microsoft Sans Serif"/>
              </a:rPr>
              <a:t>:</a:t>
            </a:r>
            <a:endParaRPr lang="ru-RU" sz="1400" b="1" spc="-5" dirty="0">
              <a:latin typeface="Inter Tight"/>
              <a:cs typeface="Microsoft Sans Serif"/>
            </a:endParaRPr>
          </a:p>
          <a:p>
            <a:pPr marL="12700" algn="ctr"/>
            <a:r>
              <a:rPr lang="ru-RU" sz="1200" b="0" i="0" dirty="0">
                <a:solidFill>
                  <a:srgbClr val="22272F"/>
                </a:solidFill>
                <a:effectLst/>
                <a:latin typeface="Inter Tight"/>
              </a:rPr>
              <a:t>Льгота</a:t>
            </a:r>
            <a:r>
              <a:rPr lang="ru-RU" sz="1200" dirty="0">
                <a:solidFill>
                  <a:srgbClr val="22272F"/>
                </a:solidFill>
                <a:latin typeface="Inter Tight"/>
              </a:rPr>
              <a:t> </a:t>
            </a:r>
            <a:r>
              <a:rPr lang="ru-RU" sz="1200" b="0" i="0" dirty="0">
                <a:solidFill>
                  <a:srgbClr val="22272F"/>
                </a:solidFill>
                <a:effectLst/>
                <a:latin typeface="Inter Tight"/>
              </a:rPr>
              <a:t>устанавливается для участника СВО, применяется в отношении одного имеющегося в собственности налогоплательщика транспортного средства </a:t>
            </a:r>
            <a:r>
              <a:rPr lang="ru-RU" sz="1200" dirty="0">
                <a:latin typeface="Inter Tight"/>
              </a:rPr>
              <a:t>с мощностью двигателя до 150 </a:t>
            </a:r>
            <a:r>
              <a:rPr lang="ru-RU" sz="1200" dirty="0" err="1">
                <a:latin typeface="Inter Tight"/>
              </a:rPr>
              <a:t>л.с</a:t>
            </a:r>
            <a:r>
              <a:rPr lang="ru-RU" sz="1200" dirty="0">
                <a:latin typeface="Inter Tight"/>
              </a:rPr>
              <a:t>. включительно, зарегистрированного на гражданина указанной категории,</a:t>
            </a:r>
            <a:r>
              <a:rPr lang="ru-RU" sz="1200" b="0" i="0" dirty="0">
                <a:solidFill>
                  <a:srgbClr val="22272F"/>
                </a:solidFill>
                <a:effectLst/>
                <a:latin typeface="Inter Tight"/>
              </a:rPr>
              <a:t> по его заявлению. В случае отсутствия заявления налоговая льгота предоставляется в отношении одного объекта налогообложения с максимальной исчисленной суммой налога на основании сведений, полученных налоговым органом в соответствии с </a:t>
            </a:r>
            <a:r>
              <a:rPr lang="ru-RU" sz="1200" b="0" i="0" strike="noStrike" dirty="0">
                <a:effectLst/>
                <a:latin typeface="Inter Tight"/>
              </a:rPr>
              <a:t>Налоговым кодексом</a:t>
            </a:r>
            <a:r>
              <a:rPr lang="ru-RU" sz="1200" b="0" i="0" dirty="0">
                <a:effectLst/>
                <a:latin typeface="Inter Tight"/>
              </a:rPr>
              <a:t> </a:t>
            </a:r>
            <a:r>
              <a:rPr lang="ru-RU" sz="1200" b="0" i="0" dirty="0">
                <a:solidFill>
                  <a:srgbClr val="22272F"/>
                </a:solidFill>
                <a:effectLst/>
                <a:latin typeface="Inter Tight"/>
              </a:rPr>
              <a:t>Российской Федерации и другими федеральными законами, начиная с налогового периода, в котором у налогоплательщика - физического лица возникло право на налоговую льготу.</a:t>
            </a:r>
          </a:p>
          <a:p>
            <a:pPr marL="12700" algn="ctr"/>
            <a:endParaRPr lang="ru-RU" sz="2400" b="1" spc="-5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00000"/>
              </a:lnSpc>
              <a:spcBef>
                <a:spcPts val="10"/>
              </a:spcBef>
            </a:pPr>
            <a:endParaRPr lang="ru-RU" sz="1000" b="1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lang="ru-RU" sz="2300" b="1" dirty="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10"/>
              </a:spcBef>
            </a:pPr>
            <a:endParaRPr sz="2500" dirty="0">
              <a:latin typeface="Microsoft Sans Serif"/>
              <a:cs typeface="Microsoft Sans Serif"/>
            </a:endParaRPr>
          </a:p>
          <a:p>
            <a:pPr>
              <a:spcBef>
                <a:spcPts val="10"/>
              </a:spcBef>
            </a:pP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Скругленный прямоугольник 3">
            <a:extLst>
              <a:ext uri="{FF2B5EF4-FFF2-40B4-BE49-F238E27FC236}">
                <a16:creationId xmlns:a16="http://schemas.microsoft.com/office/drawing/2014/main" id="{CC8E8249-E2D1-4166-ABE8-95102A18A81E}"/>
              </a:ext>
            </a:extLst>
          </p:cNvPr>
          <p:cNvSpPr/>
          <p:nvPr/>
        </p:nvSpPr>
        <p:spPr>
          <a:xfrm>
            <a:off x="1367902" y="1474004"/>
            <a:ext cx="4797853" cy="905252"/>
          </a:xfrm>
          <a:prstGeom prst="roundRect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/>
              <a:t>Льготы участникам СВО по уплате транспортного налога на одно транспортное средство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D9353F0-E07B-4CEA-815C-5BE01F3821CF}"/>
              </a:ext>
            </a:extLst>
          </p:cNvPr>
          <p:cNvSpPr txBox="1"/>
          <p:nvPr/>
        </p:nvSpPr>
        <p:spPr>
          <a:xfrm>
            <a:off x="676440" y="530319"/>
            <a:ext cx="6226009" cy="646331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Управление Федеральной налоговой службы по Республике Северная Осетия-Алания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0CB8928-F1A7-4594-95BD-E7C34B23C336}"/>
              </a:ext>
            </a:extLst>
          </p:cNvPr>
          <p:cNvSpPr txBox="1"/>
          <p:nvPr/>
        </p:nvSpPr>
        <p:spPr>
          <a:xfrm>
            <a:off x="1798659" y="9152643"/>
            <a:ext cx="3936337" cy="830997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ts val="10"/>
              </a:spcBef>
            </a:pPr>
            <a:r>
              <a:rPr lang="ru-RU" sz="1600" b="1" dirty="0" err="1">
                <a:latin typeface="Arial"/>
                <a:cs typeface="Arial"/>
              </a:rPr>
              <a:t>еmail</a:t>
            </a:r>
            <a:r>
              <a:rPr lang="ru-RU" sz="1600" b="1" dirty="0">
                <a:latin typeface="Arial"/>
                <a:cs typeface="Arial"/>
              </a:rPr>
              <a:t>: </a:t>
            </a:r>
            <a:r>
              <a:rPr lang="en-US" sz="1600" b="1" i="0" u="none" strike="noStrike" dirty="0">
                <a:effectLst/>
                <a:latin typeface="PT Sans" panose="020B0604020202020204" pitchFamily="34" charset="-52"/>
                <a:hlinkClick r:id="rId3"/>
              </a:rPr>
              <a:t>r1500@tax.gov.ru</a:t>
            </a:r>
            <a:endParaRPr lang="ru-RU" sz="1600" b="1" i="0" u="none" strike="noStrike" dirty="0">
              <a:effectLst/>
              <a:latin typeface="PT Sans" panose="020B0604020202020204" pitchFamily="34" charset="-52"/>
            </a:endParaRPr>
          </a:p>
          <a:p>
            <a:pPr algn="ctr">
              <a:lnSpc>
                <a:spcPct val="100000"/>
              </a:lnSpc>
              <a:spcBef>
                <a:spcPts val="10"/>
              </a:spcBef>
            </a:pPr>
            <a:r>
              <a:rPr lang="ru-RU" sz="1600" b="1" dirty="0">
                <a:latin typeface="Arial"/>
                <a:cs typeface="Arial"/>
              </a:rPr>
              <a:t>тел: +7 (8672) 40-29-03</a:t>
            </a:r>
          </a:p>
          <a:p>
            <a:pPr algn="ctr">
              <a:lnSpc>
                <a:spcPct val="100000"/>
              </a:lnSpc>
              <a:spcBef>
                <a:spcPts val="10"/>
              </a:spcBef>
            </a:pPr>
            <a:r>
              <a:rPr lang="ru-RU" sz="1600" b="1" dirty="0">
                <a:latin typeface="Arial"/>
                <a:cs typeface="Arial"/>
              </a:rPr>
              <a:t>адрес: ул. Леонова, 6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" descr="C:\Users\tausi\OneDrive\Рабочий стол\Анонс.png">
            <a:extLst>
              <a:ext uri="{FF2B5EF4-FFF2-40B4-BE49-F238E27FC236}">
                <a16:creationId xmlns:a16="http://schemas.microsoft.com/office/drawing/2014/main" id="{CA51A56D-6919-4A8D-8F37-4435846CF3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65" y="-14596"/>
            <a:ext cx="7597872" cy="1096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Скругленный прямоугольник 3">
            <a:extLst>
              <a:ext uri="{FF2B5EF4-FFF2-40B4-BE49-F238E27FC236}">
                <a16:creationId xmlns:a16="http://schemas.microsoft.com/office/drawing/2014/main" id="{CC8E8249-E2D1-4166-ABE8-95102A18A81E}"/>
              </a:ext>
            </a:extLst>
          </p:cNvPr>
          <p:cNvSpPr/>
          <p:nvPr/>
        </p:nvSpPr>
        <p:spPr>
          <a:xfrm>
            <a:off x="476814" y="1320812"/>
            <a:ext cx="6768337" cy="698686"/>
          </a:xfrm>
          <a:prstGeom prst="roundRect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/>
              <a:t>ЭЛЕКТРОННЫЕ СЕРТИФИКАТЫ НА ТСР ДЛЯ УЧАСТНИКОВ СВО – БЕЗЗАЯВИТЕЛЬНО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0CB8928-F1A7-4594-95BD-E7C34B23C336}"/>
              </a:ext>
            </a:extLst>
          </p:cNvPr>
          <p:cNvSpPr txBox="1"/>
          <p:nvPr/>
        </p:nvSpPr>
        <p:spPr>
          <a:xfrm>
            <a:off x="2548575" y="9535645"/>
            <a:ext cx="2613672" cy="600164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ts val="10"/>
              </a:spcBef>
            </a:pPr>
            <a:r>
              <a:rPr lang="ru-RU" sz="1100" b="1" dirty="0" err="1">
                <a:latin typeface="Arial"/>
                <a:cs typeface="Arial"/>
              </a:rPr>
              <a:t>еmail</a:t>
            </a:r>
            <a:r>
              <a:rPr lang="ru-RU" sz="1100" b="1" dirty="0">
                <a:latin typeface="Arial"/>
                <a:cs typeface="Arial"/>
              </a:rPr>
              <a:t>: </a:t>
            </a:r>
            <a:r>
              <a:rPr lang="en-US" sz="1100" b="1" i="0" u="none" strike="noStrike" dirty="0">
                <a:effectLst/>
                <a:latin typeface="PT Sans" panose="020B0604020202020204" pitchFamily="34" charset="-52"/>
                <a:hlinkClick r:id="rId3"/>
              </a:rPr>
              <a:t>r1500@tax.gov.ru</a:t>
            </a:r>
            <a:endParaRPr lang="ru-RU" sz="1100" b="1" i="0" u="none" strike="noStrike" dirty="0">
              <a:effectLst/>
              <a:latin typeface="PT Sans" panose="020B0604020202020204" pitchFamily="34" charset="-52"/>
            </a:endParaRPr>
          </a:p>
          <a:p>
            <a:pPr algn="ctr">
              <a:lnSpc>
                <a:spcPct val="100000"/>
              </a:lnSpc>
              <a:spcBef>
                <a:spcPts val="10"/>
              </a:spcBef>
            </a:pPr>
            <a:r>
              <a:rPr lang="ru-RU" sz="1100" b="1" dirty="0">
                <a:latin typeface="Arial"/>
                <a:cs typeface="Arial"/>
              </a:rPr>
              <a:t>тел: +7 (8672) 40-29-03</a:t>
            </a:r>
          </a:p>
          <a:p>
            <a:pPr algn="ctr">
              <a:lnSpc>
                <a:spcPct val="100000"/>
              </a:lnSpc>
              <a:spcBef>
                <a:spcPts val="10"/>
              </a:spcBef>
            </a:pPr>
            <a:r>
              <a:rPr lang="ru-RU" sz="1100" b="1" dirty="0">
                <a:latin typeface="Arial"/>
                <a:cs typeface="Arial"/>
              </a:rPr>
              <a:t>адрес: ул. Леонова, 6</a:t>
            </a:r>
          </a:p>
        </p:txBody>
      </p:sp>
      <p:pic>
        <p:nvPicPr>
          <p:cNvPr id="10" name="Image 23">
            <a:extLst>
              <a:ext uri="{FF2B5EF4-FFF2-40B4-BE49-F238E27FC236}">
                <a16:creationId xmlns:a16="http://schemas.microsoft.com/office/drawing/2014/main" id="{96C527A6-271A-4FD1-AADB-5243146BB415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44686" y="3900176"/>
            <a:ext cx="6767830" cy="543159"/>
          </a:xfrm>
          <a:prstGeom prst="rect">
            <a:avLst/>
          </a:prstGeom>
        </p:spPr>
      </p:pic>
      <p:sp>
        <p:nvSpPr>
          <p:cNvPr id="13" name="Textbox 24">
            <a:extLst>
              <a:ext uri="{FF2B5EF4-FFF2-40B4-BE49-F238E27FC236}">
                <a16:creationId xmlns:a16="http://schemas.microsoft.com/office/drawing/2014/main" id="{D93B39DB-B170-458F-91C3-D4201A9026CB}"/>
              </a:ext>
            </a:extLst>
          </p:cNvPr>
          <p:cNvSpPr txBox="1"/>
          <p:nvPr/>
        </p:nvSpPr>
        <p:spPr>
          <a:xfrm>
            <a:off x="235575" y="4038607"/>
            <a:ext cx="6767830" cy="54315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750695" marR="589280" indent="-1123950" algn="just">
              <a:spcBef>
                <a:spcPts val="175"/>
              </a:spcBef>
              <a:spcAft>
                <a:spcPts val="0"/>
              </a:spcAft>
            </a:pPr>
            <a:r>
              <a:rPr lang="ru-RU" sz="1200" b="1" dirty="0">
                <a:effectLst/>
                <a:latin typeface="Tahoma" panose="020B0604030504040204" pitchFamily="34" charset="0"/>
                <a:ea typeface="Tahoma" panose="020B0604030504040204" pitchFamily="34" charset="0"/>
              </a:rPr>
              <a:t>КАК ДЕМОБИЛИЗОВАННОМУ ИНВАЛИДУ–УЧАСТНИКУ СВО ПОЛУЧИТЬ ТЕХНИЧЕСКИЕ СРЕДСТВА РЕАБИЛИТАЦИИ</a:t>
            </a:r>
            <a:endParaRPr lang="ru-RU" sz="1200" dirty="0">
              <a:effectLst/>
              <a:latin typeface="Tahoma" panose="020B0604030504040204" pitchFamily="34" charset="0"/>
              <a:ea typeface="Tahoma" panose="020B0604030504040204" pitchFamily="34" charset="0"/>
            </a:endParaRPr>
          </a:p>
        </p:txBody>
      </p:sp>
      <p:grpSp>
        <p:nvGrpSpPr>
          <p:cNvPr id="22" name="Group 6">
            <a:extLst>
              <a:ext uri="{FF2B5EF4-FFF2-40B4-BE49-F238E27FC236}">
                <a16:creationId xmlns:a16="http://schemas.microsoft.com/office/drawing/2014/main" id="{027B959C-827D-4C51-9AD8-DB7B5863771E}"/>
              </a:ext>
            </a:extLst>
          </p:cNvPr>
          <p:cNvGrpSpPr>
            <a:grpSpLocks/>
          </p:cNvGrpSpPr>
          <p:nvPr/>
        </p:nvGrpSpPr>
        <p:grpSpPr>
          <a:xfrm>
            <a:off x="425450" y="6065211"/>
            <a:ext cx="4627892" cy="725284"/>
            <a:chOff x="0" y="0"/>
            <a:chExt cx="4627892" cy="725284"/>
          </a:xfrm>
        </p:grpSpPr>
        <p:pic>
          <p:nvPicPr>
            <p:cNvPr id="25" name="Image 7">
              <a:extLst>
                <a:ext uri="{FF2B5EF4-FFF2-40B4-BE49-F238E27FC236}">
                  <a16:creationId xmlns:a16="http://schemas.microsoft.com/office/drawing/2014/main" id="{5E0C0EE2-CED5-4805-8538-009F14F0120D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0"/>
              <a:ext cx="4627892" cy="725284"/>
            </a:xfrm>
            <a:prstGeom prst="rect">
              <a:avLst/>
            </a:prstGeom>
          </p:spPr>
        </p:pic>
        <p:sp>
          <p:nvSpPr>
            <p:cNvPr id="26" name="Textbox 8">
              <a:extLst>
                <a:ext uri="{FF2B5EF4-FFF2-40B4-BE49-F238E27FC236}">
                  <a16:creationId xmlns:a16="http://schemas.microsoft.com/office/drawing/2014/main" id="{F3830EC7-3584-4602-A9AC-7528349A37B9}"/>
                </a:ext>
              </a:extLst>
            </p:cNvPr>
            <p:cNvSpPr txBox="1"/>
            <p:nvPr/>
          </p:nvSpPr>
          <p:spPr>
            <a:xfrm>
              <a:off x="141685" y="210516"/>
              <a:ext cx="120650" cy="292735"/>
            </a:xfrm>
            <a:prstGeom prst="rect">
              <a:avLst/>
            </a:prstGeom>
          </p:spPr>
          <p:txBody>
            <a:bodyPr wrap="square" lIns="0" tIns="0" rIns="0" bIns="0" rtlCol="0">
              <a:noAutofit/>
            </a:bodyPr>
            <a:lstStyle/>
            <a:p>
              <a:pPr>
                <a:lnSpc>
                  <a:spcPts val="2300"/>
                </a:lnSpc>
              </a:pPr>
              <a:r>
                <a:rPr lang="ru-RU" sz="2150" b="1" spc="-50">
                  <a:solidFill>
                    <a:srgbClr val="58A5DB"/>
                  </a:solidFill>
                  <a:effectLst/>
                  <a:latin typeface="Arial" panose="020B0604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</a:t>
              </a:r>
              <a:endParaRPr lang="ru-RU" sz="1100">
                <a:effectLst/>
                <a:latin typeface="Tahoma" panose="020B0604030504040204" pitchFamily="34" charset="0"/>
                <a:ea typeface="Tahoma" panose="020B0604030504040204" pitchFamily="34" charset="0"/>
              </a:endParaRPr>
            </a:p>
          </p:txBody>
        </p:sp>
        <p:sp>
          <p:nvSpPr>
            <p:cNvPr id="27" name="Textbox 9">
              <a:extLst>
                <a:ext uri="{FF2B5EF4-FFF2-40B4-BE49-F238E27FC236}">
                  <a16:creationId xmlns:a16="http://schemas.microsoft.com/office/drawing/2014/main" id="{047691C4-0711-4B03-AB1D-CDC12758FF01}"/>
                </a:ext>
              </a:extLst>
            </p:cNvPr>
            <p:cNvSpPr txBox="1"/>
            <p:nvPr/>
          </p:nvSpPr>
          <p:spPr>
            <a:xfrm>
              <a:off x="585392" y="129730"/>
              <a:ext cx="2670175" cy="459740"/>
            </a:xfrm>
            <a:prstGeom prst="rect">
              <a:avLst/>
            </a:prstGeom>
          </p:spPr>
          <p:txBody>
            <a:bodyPr wrap="square" lIns="0" tIns="0" rIns="0" bIns="0" rtlCol="0">
              <a:noAutofit/>
            </a:bodyPr>
            <a:lstStyle/>
            <a:p>
              <a:pPr marR="11430" algn="ctr">
                <a:lnSpc>
                  <a:spcPct val="98000"/>
                </a:lnSpc>
              </a:pPr>
              <a:r>
                <a:rPr lang="ru-RU" sz="1000" b="1" dirty="0">
                  <a:solidFill>
                    <a:srgbClr val="231F20"/>
                  </a:solidFill>
                  <a:effectLst/>
                  <a:latin typeface="Tahoma" panose="020B0604030504040204" pitchFamily="34" charset="0"/>
                  <a:ea typeface="Tahoma" panose="020B0604030504040204" pitchFamily="34" charset="0"/>
                </a:rPr>
                <a:t>Получить уведомление о выдаче электронного сертификата на портале</a:t>
              </a:r>
              <a:endParaRPr lang="ru-RU" sz="1100" dirty="0">
                <a:effectLst/>
                <a:latin typeface="Tahoma" panose="020B0604030504040204" pitchFamily="34" charset="0"/>
                <a:ea typeface="Tahoma" panose="020B0604030504040204" pitchFamily="34" charset="0"/>
              </a:endParaRPr>
            </a:p>
            <a:p>
              <a:pPr marL="695960" marR="11430" algn="ctr">
                <a:spcAft>
                  <a:spcPts val="0"/>
                </a:spcAft>
              </a:pPr>
              <a:r>
                <a:rPr lang="ru-RU" sz="1000" b="1" spc="-50" dirty="0">
                  <a:solidFill>
                    <a:srgbClr val="231F20"/>
                  </a:solidFill>
                  <a:effectLst/>
                  <a:latin typeface="Tahoma" panose="020B0604030504040204" pitchFamily="34" charset="0"/>
                  <a:ea typeface="Tahoma" panose="020B0604030504040204" pitchFamily="34" charset="0"/>
                </a:rPr>
                <a:t>*</a:t>
              </a:r>
              <a:endParaRPr lang="ru-RU" sz="1100" dirty="0">
                <a:effectLst/>
                <a:latin typeface="Tahoma" panose="020B0604030504040204" pitchFamily="34" charset="0"/>
                <a:ea typeface="Tahoma" panose="020B0604030504040204" pitchFamily="34" charset="0"/>
              </a:endParaRPr>
            </a:p>
          </p:txBody>
        </p:sp>
      </p:grpSp>
      <p:grpSp>
        <p:nvGrpSpPr>
          <p:cNvPr id="28" name="Group 25">
            <a:extLst>
              <a:ext uri="{FF2B5EF4-FFF2-40B4-BE49-F238E27FC236}">
                <a16:creationId xmlns:a16="http://schemas.microsoft.com/office/drawing/2014/main" id="{F676E225-A382-4E0A-830C-23DE3F7D5E9A}"/>
              </a:ext>
            </a:extLst>
          </p:cNvPr>
          <p:cNvGrpSpPr>
            <a:grpSpLocks/>
          </p:cNvGrpSpPr>
          <p:nvPr/>
        </p:nvGrpSpPr>
        <p:grpSpPr>
          <a:xfrm>
            <a:off x="425450" y="6827360"/>
            <a:ext cx="6636689" cy="892459"/>
            <a:chOff x="0" y="0"/>
            <a:chExt cx="6636689" cy="892459"/>
          </a:xfrm>
        </p:grpSpPr>
        <p:pic>
          <p:nvPicPr>
            <p:cNvPr id="29" name="Image 26">
              <a:extLst>
                <a:ext uri="{FF2B5EF4-FFF2-40B4-BE49-F238E27FC236}">
                  <a16:creationId xmlns:a16="http://schemas.microsoft.com/office/drawing/2014/main" id="{2EF587E3-32F0-4AF6-896E-FD9922DE201D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0" y="0"/>
              <a:ext cx="6636689" cy="888085"/>
            </a:xfrm>
            <a:prstGeom prst="rect">
              <a:avLst/>
            </a:prstGeom>
          </p:spPr>
        </p:pic>
        <p:sp>
          <p:nvSpPr>
            <p:cNvPr id="30" name="Textbox 27">
              <a:extLst>
                <a:ext uri="{FF2B5EF4-FFF2-40B4-BE49-F238E27FC236}">
                  <a16:creationId xmlns:a16="http://schemas.microsoft.com/office/drawing/2014/main" id="{E2B055B6-1218-4D2B-AF1F-21C16B9200F8}"/>
                </a:ext>
              </a:extLst>
            </p:cNvPr>
            <p:cNvSpPr txBox="1"/>
            <p:nvPr/>
          </p:nvSpPr>
          <p:spPr>
            <a:xfrm>
              <a:off x="130923" y="292970"/>
              <a:ext cx="120650" cy="292735"/>
            </a:xfrm>
            <a:prstGeom prst="rect">
              <a:avLst/>
            </a:prstGeom>
          </p:spPr>
          <p:txBody>
            <a:bodyPr wrap="square" lIns="0" tIns="0" rIns="0" bIns="0" rtlCol="0">
              <a:noAutofit/>
            </a:bodyPr>
            <a:lstStyle/>
            <a:p>
              <a:pPr>
                <a:lnSpc>
                  <a:spcPts val="2300"/>
                </a:lnSpc>
              </a:pPr>
              <a:r>
                <a:rPr lang="ru-RU" sz="2150" b="1" spc="-50">
                  <a:solidFill>
                    <a:srgbClr val="58A5DB"/>
                  </a:solidFill>
                  <a:effectLst/>
                  <a:latin typeface="Arial" panose="020B0604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</a:t>
              </a:r>
              <a:endParaRPr lang="ru-RU" sz="1100">
                <a:effectLst/>
                <a:latin typeface="Tahoma" panose="020B0604030504040204" pitchFamily="34" charset="0"/>
                <a:ea typeface="Tahoma" panose="020B0604030504040204" pitchFamily="34" charset="0"/>
              </a:endParaRPr>
            </a:p>
          </p:txBody>
        </p:sp>
        <p:sp>
          <p:nvSpPr>
            <p:cNvPr id="32" name="Textbox 28">
              <a:extLst>
                <a:ext uri="{FF2B5EF4-FFF2-40B4-BE49-F238E27FC236}">
                  <a16:creationId xmlns:a16="http://schemas.microsoft.com/office/drawing/2014/main" id="{E9490B57-ADFA-47B0-B2C7-E61319752768}"/>
                </a:ext>
              </a:extLst>
            </p:cNvPr>
            <p:cNvSpPr txBox="1"/>
            <p:nvPr/>
          </p:nvSpPr>
          <p:spPr>
            <a:xfrm>
              <a:off x="739970" y="43340"/>
              <a:ext cx="3429635" cy="764540"/>
            </a:xfrm>
            <a:prstGeom prst="rect">
              <a:avLst/>
            </a:prstGeom>
          </p:spPr>
          <p:txBody>
            <a:bodyPr wrap="square" lIns="0" tIns="0" rIns="0" bIns="0" rtlCol="0">
              <a:noAutofit/>
            </a:bodyPr>
            <a:lstStyle/>
            <a:p>
              <a:pPr marR="11430" algn="ctr">
                <a:lnSpc>
                  <a:spcPct val="98000"/>
                </a:lnSpc>
                <a:spcAft>
                  <a:spcPts val="0"/>
                </a:spcAft>
              </a:pPr>
              <a:r>
                <a:rPr lang="ru-RU" sz="1000" b="1" spc="-10" dirty="0">
                  <a:solidFill>
                    <a:srgbClr val="231F20"/>
                  </a:solidFill>
                  <a:effectLst/>
                  <a:latin typeface="Tahoma" panose="020B0604030504040204" pitchFamily="34" charset="0"/>
                  <a:ea typeface="Tahoma" panose="020B0604030504040204" pitchFamily="34" charset="0"/>
                </a:rPr>
                <a:t>Ознакомиться</a:t>
              </a:r>
              <a:r>
                <a:rPr lang="ru-RU" sz="1000" b="1" spc="-55" dirty="0">
                  <a:solidFill>
                    <a:srgbClr val="231F20"/>
                  </a:solidFill>
                  <a:effectLst/>
                  <a:latin typeface="Tahoma" panose="020B0604030504040204" pitchFamily="34" charset="0"/>
                  <a:ea typeface="Tahoma" panose="020B0604030504040204" pitchFamily="34" charset="0"/>
                </a:rPr>
                <a:t> </a:t>
              </a:r>
              <a:r>
                <a:rPr lang="ru-RU" sz="1000" b="1" spc="-10" dirty="0">
                  <a:solidFill>
                    <a:srgbClr val="231F20"/>
                  </a:solidFill>
                  <a:effectLst/>
                  <a:latin typeface="Tahoma" panose="020B0604030504040204" pitchFamily="34" charset="0"/>
                  <a:ea typeface="Tahoma" panose="020B0604030504040204" pitchFamily="34" charset="0"/>
                </a:rPr>
                <a:t>со</a:t>
              </a:r>
              <a:r>
                <a:rPr lang="ru-RU" sz="1000" b="1" spc="-55" dirty="0">
                  <a:solidFill>
                    <a:srgbClr val="231F20"/>
                  </a:solidFill>
                  <a:effectLst/>
                  <a:latin typeface="Tahoma" panose="020B0604030504040204" pitchFamily="34" charset="0"/>
                  <a:ea typeface="Tahoma" panose="020B0604030504040204" pitchFamily="34" charset="0"/>
                </a:rPr>
                <a:t> </a:t>
              </a:r>
              <a:r>
                <a:rPr lang="ru-RU" sz="1000" b="1" spc="-10" dirty="0">
                  <a:solidFill>
                    <a:srgbClr val="231F20"/>
                  </a:solidFill>
                  <a:effectLst/>
                  <a:latin typeface="Tahoma" panose="020B0604030504040204" pitchFamily="34" charset="0"/>
                  <a:ea typeface="Tahoma" panose="020B0604030504040204" pitchFamily="34" charset="0"/>
                </a:rPr>
                <a:t>списком</a:t>
              </a:r>
              <a:r>
                <a:rPr lang="ru-RU" sz="1000" b="1" spc="-55" dirty="0">
                  <a:solidFill>
                    <a:srgbClr val="231F20"/>
                  </a:solidFill>
                  <a:effectLst/>
                  <a:latin typeface="Tahoma" panose="020B0604030504040204" pitchFamily="34" charset="0"/>
                  <a:ea typeface="Tahoma" panose="020B0604030504040204" pitchFamily="34" charset="0"/>
                </a:rPr>
                <a:t> </a:t>
              </a:r>
              <a:r>
                <a:rPr lang="ru-RU" sz="1000" b="1" spc="-10" dirty="0">
                  <a:solidFill>
                    <a:srgbClr val="231F20"/>
                  </a:solidFill>
                  <a:effectLst/>
                  <a:latin typeface="Tahoma" panose="020B0604030504040204" pitchFamily="34" charset="0"/>
                  <a:ea typeface="Tahoma" panose="020B0604030504040204" pitchFamily="34" charset="0"/>
                </a:rPr>
                <a:t>торговых</a:t>
              </a:r>
              <a:r>
                <a:rPr lang="ru-RU" sz="1000" b="1" spc="-55" dirty="0">
                  <a:solidFill>
                    <a:srgbClr val="231F20"/>
                  </a:solidFill>
                  <a:effectLst/>
                  <a:latin typeface="Tahoma" panose="020B0604030504040204" pitchFamily="34" charset="0"/>
                  <a:ea typeface="Tahoma" panose="020B0604030504040204" pitchFamily="34" charset="0"/>
                </a:rPr>
                <a:t> </a:t>
              </a:r>
              <a:r>
                <a:rPr lang="ru-RU" sz="1000" b="1" spc="-10" dirty="0">
                  <a:solidFill>
                    <a:srgbClr val="231F20"/>
                  </a:solidFill>
                  <a:effectLst/>
                  <a:latin typeface="Tahoma" panose="020B0604030504040204" pitchFamily="34" charset="0"/>
                  <a:ea typeface="Tahoma" panose="020B0604030504040204" pitchFamily="34" charset="0"/>
                </a:rPr>
                <a:t>организаций, </a:t>
              </a:r>
              <a:r>
                <a:rPr lang="ru-RU" sz="1000" b="1" dirty="0">
                  <a:solidFill>
                    <a:srgbClr val="231F20"/>
                  </a:solidFill>
                  <a:effectLst/>
                  <a:latin typeface="Tahoma" panose="020B0604030504040204" pitchFamily="34" charset="0"/>
                  <a:ea typeface="Tahoma" panose="020B0604030504040204" pitchFamily="34" charset="0"/>
                </a:rPr>
                <a:t>которые принимают электронные сертификаты на сайте государственной информационной системы электронных сертификатов (ГИС ЭС) или в электронном каталоге </a:t>
              </a:r>
              <a:r>
                <a:rPr lang="ru-RU" sz="1000" b="1" dirty="0">
                  <a:solidFill>
                    <a:srgbClr val="231F20"/>
                  </a:solidFill>
                  <a:effectLst/>
                  <a:latin typeface="Verdana" panose="020B0604030504040204" pitchFamily="34" charset="0"/>
                  <a:ea typeface="Tahoma" panose="020B0604030504040204" pitchFamily="34" charset="0"/>
                </a:rPr>
                <a:t>TCP</a:t>
              </a:r>
              <a:endParaRPr lang="ru-RU" sz="1100" dirty="0">
                <a:effectLst/>
                <a:latin typeface="Tahoma" panose="020B0604030504040204" pitchFamily="34" charset="0"/>
                <a:ea typeface="Tahoma" panose="020B0604030504040204" pitchFamily="34" charset="0"/>
              </a:endParaRPr>
            </a:p>
          </p:txBody>
        </p:sp>
        <p:sp>
          <p:nvSpPr>
            <p:cNvPr id="33" name="Textbox 29">
              <a:extLst>
                <a:ext uri="{FF2B5EF4-FFF2-40B4-BE49-F238E27FC236}">
                  <a16:creationId xmlns:a16="http://schemas.microsoft.com/office/drawing/2014/main" id="{DC743B77-99A3-4F15-972A-22DCA6BD4AC0}"/>
                </a:ext>
              </a:extLst>
            </p:cNvPr>
            <p:cNvSpPr txBox="1"/>
            <p:nvPr/>
          </p:nvSpPr>
          <p:spPr>
            <a:xfrm>
              <a:off x="4736797" y="767999"/>
              <a:ext cx="400685" cy="124460"/>
            </a:xfrm>
            <a:prstGeom prst="rect">
              <a:avLst/>
            </a:prstGeom>
          </p:spPr>
          <p:txBody>
            <a:bodyPr wrap="square" lIns="0" tIns="0" rIns="0" bIns="0" rtlCol="0">
              <a:noAutofit/>
            </a:bodyPr>
            <a:lstStyle/>
            <a:p>
              <a:pPr>
                <a:lnSpc>
                  <a:spcPts val="940"/>
                </a:lnSpc>
              </a:pPr>
              <a:r>
                <a:rPr lang="ru-RU" sz="800">
                  <a:solidFill>
                    <a:srgbClr val="231F20"/>
                  </a:solidFill>
                  <a:effectLst/>
                  <a:latin typeface="Tahoma" panose="020B0604030504040204" pitchFamily="34" charset="0"/>
                  <a:ea typeface="Tahoma" panose="020B0604030504040204" pitchFamily="34" charset="0"/>
                </a:rPr>
                <a:t>ГИС</a:t>
              </a:r>
              <a:r>
                <a:rPr lang="ru-RU" sz="800" spc="-20">
                  <a:solidFill>
                    <a:srgbClr val="231F20"/>
                  </a:solidFill>
                  <a:effectLst/>
                  <a:latin typeface="Tahoma" panose="020B0604030504040204" pitchFamily="34" charset="0"/>
                  <a:ea typeface="Tahoma" panose="020B0604030504040204" pitchFamily="34" charset="0"/>
                </a:rPr>
                <a:t> </a:t>
              </a:r>
              <a:r>
                <a:rPr lang="ru-RU" sz="800" spc="-35">
                  <a:solidFill>
                    <a:srgbClr val="231F20"/>
                  </a:solidFill>
                  <a:effectLst/>
                  <a:latin typeface="Tahoma" panose="020B0604030504040204" pitchFamily="34" charset="0"/>
                  <a:ea typeface="Tahoma" panose="020B0604030504040204" pitchFamily="34" charset="0"/>
                </a:rPr>
                <a:t>ЭС</a:t>
              </a:r>
              <a:endParaRPr lang="ru-RU" sz="1100">
                <a:effectLst/>
                <a:latin typeface="Tahoma" panose="020B0604030504040204" pitchFamily="34" charset="0"/>
                <a:ea typeface="Tahoma" panose="020B0604030504040204" pitchFamily="34" charset="0"/>
              </a:endParaRPr>
            </a:p>
          </p:txBody>
        </p:sp>
        <p:sp>
          <p:nvSpPr>
            <p:cNvPr id="34" name="Textbox 30">
              <a:extLst>
                <a:ext uri="{FF2B5EF4-FFF2-40B4-BE49-F238E27FC236}">
                  <a16:creationId xmlns:a16="http://schemas.microsoft.com/office/drawing/2014/main" id="{C13CB0A1-06EC-40F3-AFF4-01210AC06F48}"/>
                </a:ext>
              </a:extLst>
            </p:cNvPr>
            <p:cNvSpPr txBox="1"/>
            <p:nvPr/>
          </p:nvSpPr>
          <p:spPr>
            <a:xfrm>
              <a:off x="5806290" y="767999"/>
              <a:ext cx="218440" cy="124460"/>
            </a:xfrm>
            <a:prstGeom prst="rect">
              <a:avLst/>
            </a:prstGeom>
          </p:spPr>
          <p:txBody>
            <a:bodyPr wrap="square" lIns="0" tIns="0" rIns="0" bIns="0" rtlCol="0">
              <a:noAutofit/>
            </a:bodyPr>
            <a:lstStyle/>
            <a:p>
              <a:pPr>
                <a:lnSpc>
                  <a:spcPts val="940"/>
                </a:lnSpc>
              </a:pPr>
              <a:r>
                <a:rPr lang="ru-RU" sz="800" spc="-25">
                  <a:solidFill>
                    <a:srgbClr val="231F20"/>
                  </a:solidFill>
                  <a:effectLst/>
                  <a:latin typeface="Verdana" panose="020B0604030504040204" pitchFamily="34" charset="0"/>
                  <a:ea typeface="Tahoma" panose="020B0604030504040204" pitchFamily="34" charset="0"/>
                </a:rPr>
                <a:t>TCP</a:t>
              </a:r>
              <a:endParaRPr lang="ru-RU" sz="1100">
                <a:effectLst/>
                <a:latin typeface="Tahoma" panose="020B0604030504040204" pitchFamily="34" charset="0"/>
                <a:ea typeface="Tahoma" panose="020B0604030504040204" pitchFamily="34" charset="0"/>
              </a:endParaRPr>
            </a:p>
          </p:txBody>
        </p:sp>
      </p:grpSp>
      <p:grpSp>
        <p:nvGrpSpPr>
          <p:cNvPr id="35" name="Group 2">
            <a:extLst>
              <a:ext uri="{FF2B5EF4-FFF2-40B4-BE49-F238E27FC236}">
                <a16:creationId xmlns:a16="http://schemas.microsoft.com/office/drawing/2014/main" id="{CAF2DC28-EBBC-45DD-8D2B-A90A1F237FE2}"/>
              </a:ext>
            </a:extLst>
          </p:cNvPr>
          <p:cNvGrpSpPr>
            <a:grpSpLocks/>
          </p:cNvGrpSpPr>
          <p:nvPr/>
        </p:nvGrpSpPr>
        <p:grpSpPr>
          <a:xfrm>
            <a:off x="382661" y="5486053"/>
            <a:ext cx="4627892" cy="513562"/>
            <a:chOff x="0" y="0"/>
            <a:chExt cx="4627892" cy="513562"/>
          </a:xfrm>
        </p:grpSpPr>
        <p:pic>
          <p:nvPicPr>
            <p:cNvPr id="36" name="Image 3">
              <a:extLst>
                <a:ext uri="{FF2B5EF4-FFF2-40B4-BE49-F238E27FC236}">
                  <a16:creationId xmlns:a16="http://schemas.microsoft.com/office/drawing/2014/main" id="{40ECA344-8A6C-47A7-9C92-E104A5E2406E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0" y="0"/>
              <a:ext cx="4627892" cy="513562"/>
            </a:xfrm>
            <a:prstGeom prst="rect">
              <a:avLst/>
            </a:prstGeom>
          </p:spPr>
        </p:pic>
        <p:sp>
          <p:nvSpPr>
            <p:cNvPr id="37" name="Textbox 4">
              <a:extLst>
                <a:ext uri="{FF2B5EF4-FFF2-40B4-BE49-F238E27FC236}">
                  <a16:creationId xmlns:a16="http://schemas.microsoft.com/office/drawing/2014/main" id="{2461FEA4-6DF5-46A9-B524-47F903E33349}"/>
                </a:ext>
              </a:extLst>
            </p:cNvPr>
            <p:cNvSpPr txBox="1"/>
            <p:nvPr/>
          </p:nvSpPr>
          <p:spPr>
            <a:xfrm>
              <a:off x="141685" y="103687"/>
              <a:ext cx="120650" cy="292735"/>
            </a:xfrm>
            <a:prstGeom prst="rect">
              <a:avLst/>
            </a:prstGeom>
          </p:spPr>
          <p:txBody>
            <a:bodyPr wrap="square" lIns="0" tIns="0" rIns="0" bIns="0" rtlCol="0">
              <a:noAutofit/>
            </a:bodyPr>
            <a:lstStyle/>
            <a:p>
              <a:pPr>
                <a:lnSpc>
                  <a:spcPts val="2300"/>
                </a:lnSpc>
              </a:pPr>
              <a:r>
                <a:rPr lang="ru-RU" sz="2150" b="1" spc="-50">
                  <a:solidFill>
                    <a:srgbClr val="58A5DB"/>
                  </a:solidFill>
                  <a:effectLst/>
                  <a:latin typeface="Arial" panose="020B0604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</a:t>
              </a:r>
              <a:endParaRPr lang="ru-RU" sz="1100">
                <a:effectLst/>
                <a:latin typeface="Tahoma" panose="020B0604030504040204" pitchFamily="34" charset="0"/>
                <a:ea typeface="Tahoma" panose="020B0604030504040204" pitchFamily="34" charset="0"/>
              </a:endParaRPr>
            </a:p>
          </p:txBody>
        </p:sp>
        <p:sp>
          <p:nvSpPr>
            <p:cNvPr id="38" name="Textbox 5">
              <a:extLst>
                <a:ext uri="{FF2B5EF4-FFF2-40B4-BE49-F238E27FC236}">
                  <a16:creationId xmlns:a16="http://schemas.microsoft.com/office/drawing/2014/main" id="{54410AD4-47A7-4115-9FBB-3F38418F7D3F}"/>
                </a:ext>
              </a:extLst>
            </p:cNvPr>
            <p:cNvSpPr txBox="1"/>
            <p:nvPr/>
          </p:nvSpPr>
          <p:spPr>
            <a:xfrm>
              <a:off x="787360" y="25400"/>
              <a:ext cx="3242310" cy="459740"/>
            </a:xfrm>
            <a:prstGeom prst="rect">
              <a:avLst/>
            </a:prstGeom>
          </p:spPr>
          <p:txBody>
            <a:bodyPr wrap="square" lIns="0" tIns="0" rIns="0" bIns="0" rtlCol="0">
              <a:noAutofit/>
            </a:bodyPr>
            <a:lstStyle/>
            <a:p>
              <a:pPr marL="105410" indent="-85725">
                <a:lnSpc>
                  <a:spcPct val="98000"/>
                </a:lnSpc>
              </a:pPr>
              <a:r>
                <a:rPr lang="ru-RU" sz="1000" b="1" spc="-10" dirty="0">
                  <a:solidFill>
                    <a:srgbClr val="231F20"/>
                  </a:solidFill>
                  <a:effectLst/>
                  <a:latin typeface="Tahoma" panose="020B0604030504040204" pitchFamily="34" charset="0"/>
                  <a:ea typeface="Tahoma" panose="020B0604030504040204" pitchFamily="34" charset="0"/>
                </a:rPr>
                <a:t>Передать</a:t>
              </a:r>
              <a:r>
                <a:rPr lang="ru-RU" sz="1000" b="1" spc="-65" dirty="0">
                  <a:solidFill>
                    <a:srgbClr val="231F20"/>
                  </a:solidFill>
                  <a:effectLst/>
                  <a:latin typeface="Tahoma" panose="020B0604030504040204" pitchFamily="34" charset="0"/>
                  <a:ea typeface="Tahoma" panose="020B0604030504040204" pitchFamily="34" charset="0"/>
                </a:rPr>
                <a:t> </a:t>
              </a:r>
              <a:r>
                <a:rPr lang="ru-RU" sz="1000" b="1" spc="-10" dirty="0">
                  <a:solidFill>
                    <a:srgbClr val="231F20"/>
                  </a:solidFill>
                  <a:effectLst/>
                  <a:latin typeface="Tahoma" panose="020B0604030504040204" pitchFamily="34" charset="0"/>
                  <a:ea typeface="Tahoma" panose="020B0604030504040204" pitchFamily="34" charset="0"/>
                </a:rPr>
                <a:t>в</a:t>
              </a:r>
              <a:r>
                <a:rPr lang="ru-RU" sz="1000" b="1" spc="-65" dirty="0">
                  <a:solidFill>
                    <a:srgbClr val="231F20"/>
                  </a:solidFill>
                  <a:effectLst/>
                  <a:latin typeface="Tahoma" panose="020B0604030504040204" pitchFamily="34" charset="0"/>
                  <a:ea typeface="Tahoma" panose="020B0604030504040204" pitchFamily="34" charset="0"/>
                </a:rPr>
                <a:t> </a:t>
              </a:r>
              <a:r>
                <a:rPr lang="ru-RU" sz="1000" b="1" spc="-10" dirty="0">
                  <a:solidFill>
                    <a:srgbClr val="231F20"/>
                  </a:solidFill>
                  <a:effectLst/>
                  <a:latin typeface="Tahoma" panose="020B0604030504040204" pitchFamily="34" charset="0"/>
                  <a:ea typeface="Tahoma" panose="020B0604030504040204" pitchFamily="34" charset="0"/>
                </a:rPr>
                <a:t>бюро</a:t>
              </a:r>
              <a:r>
                <a:rPr lang="ru-RU" sz="1000" b="1" spc="-65" dirty="0">
                  <a:solidFill>
                    <a:srgbClr val="231F20"/>
                  </a:solidFill>
                  <a:effectLst/>
                  <a:latin typeface="Tahoma" panose="020B0604030504040204" pitchFamily="34" charset="0"/>
                  <a:ea typeface="Tahoma" panose="020B0604030504040204" pitchFamily="34" charset="0"/>
                </a:rPr>
                <a:t> </a:t>
              </a:r>
              <a:r>
                <a:rPr lang="ru-RU" sz="1000" b="1" spc="-10" dirty="0">
                  <a:solidFill>
                    <a:srgbClr val="231F20"/>
                  </a:solidFill>
                  <a:effectLst/>
                  <a:latin typeface="Tahoma" panose="020B0604030504040204" pitchFamily="34" charset="0"/>
                  <a:ea typeface="Tahoma" panose="020B0604030504040204" pitchFamily="34" charset="0"/>
                </a:rPr>
                <a:t>МСЭ</a:t>
              </a:r>
              <a:r>
                <a:rPr lang="ru-RU" sz="1000" b="1" spc="-65" dirty="0">
                  <a:solidFill>
                    <a:srgbClr val="231F20"/>
                  </a:solidFill>
                  <a:effectLst/>
                  <a:latin typeface="Tahoma" panose="020B0604030504040204" pitchFamily="34" charset="0"/>
                  <a:ea typeface="Tahoma" panose="020B0604030504040204" pitchFamily="34" charset="0"/>
                </a:rPr>
                <a:t> </a:t>
              </a:r>
              <a:r>
                <a:rPr lang="ru-RU" sz="1000" b="1" spc="-10" dirty="0">
                  <a:solidFill>
                    <a:srgbClr val="231F20"/>
                  </a:solidFill>
                  <a:effectLst/>
                  <a:latin typeface="Tahoma" panose="020B0604030504040204" pitchFamily="34" charset="0"/>
                  <a:ea typeface="Tahoma" panose="020B0604030504040204" pitchFamily="34" charset="0"/>
                </a:rPr>
                <a:t>или</a:t>
              </a:r>
              <a:r>
                <a:rPr lang="ru-RU" sz="1000" b="1" spc="-65" dirty="0">
                  <a:solidFill>
                    <a:srgbClr val="231F20"/>
                  </a:solidFill>
                  <a:effectLst/>
                  <a:latin typeface="Tahoma" panose="020B0604030504040204" pitchFamily="34" charset="0"/>
                  <a:ea typeface="Tahoma" panose="020B0604030504040204" pitchFamily="34" charset="0"/>
                </a:rPr>
                <a:t> </a:t>
              </a:r>
              <a:r>
                <a:rPr lang="ru-RU" sz="1000" b="1" spc="-10" dirty="0">
                  <a:solidFill>
                    <a:srgbClr val="231F20"/>
                  </a:solidFill>
                  <a:effectLst/>
                  <a:latin typeface="Tahoma" panose="020B0604030504040204" pitchFamily="34" charset="0"/>
                  <a:ea typeface="Tahoma" panose="020B0604030504040204" pitchFamily="34" charset="0"/>
                </a:rPr>
                <a:t>клиентскую</a:t>
              </a:r>
              <a:r>
                <a:rPr lang="ru-RU" sz="1000" b="1" spc="-65" dirty="0">
                  <a:solidFill>
                    <a:srgbClr val="231F20"/>
                  </a:solidFill>
                  <a:effectLst/>
                  <a:latin typeface="Tahoma" panose="020B0604030504040204" pitchFamily="34" charset="0"/>
                  <a:ea typeface="Tahoma" panose="020B0604030504040204" pitchFamily="34" charset="0"/>
                </a:rPr>
                <a:t> </a:t>
              </a:r>
              <a:r>
                <a:rPr lang="ru-RU" sz="1000" b="1" spc="-10" dirty="0">
                  <a:solidFill>
                    <a:srgbClr val="231F20"/>
                  </a:solidFill>
                  <a:effectLst/>
                  <a:latin typeface="Tahoma" panose="020B0604030504040204" pitchFamily="34" charset="0"/>
                  <a:ea typeface="Tahoma" panose="020B0604030504040204" pitchFamily="34" charset="0"/>
                </a:rPr>
                <a:t>службу </a:t>
              </a:r>
              <a:r>
                <a:rPr lang="ru-RU" sz="1000" b="1" dirty="0" err="1">
                  <a:solidFill>
                    <a:srgbClr val="231F20"/>
                  </a:solidFill>
                  <a:effectLst/>
                  <a:latin typeface="Tahoma" panose="020B0604030504040204" pitchFamily="34" charset="0"/>
                  <a:ea typeface="Tahoma" panose="020B0604030504040204" pitchFamily="34" charset="0"/>
                </a:rPr>
                <a:t>Соцфонда</a:t>
              </a:r>
              <a:r>
                <a:rPr lang="ru-RU" sz="1000" b="1" dirty="0">
                  <a:solidFill>
                    <a:srgbClr val="231F20"/>
                  </a:solidFill>
                  <a:effectLst/>
                  <a:latin typeface="Tahoma" panose="020B0604030504040204" pitchFamily="34" charset="0"/>
                  <a:ea typeface="Tahoma" panose="020B0604030504040204" pitchFamily="34" charset="0"/>
                </a:rPr>
                <a:t> номер действующей карты</a:t>
              </a:r>
              <a:endParaRPr lang="ru-RU" sz="1100" dirty="0">
                <a:effectLst/>
                <a:latin typeface="Tahoma" panose="020B0604030504040204" pitchFamily="34" charset="0"/>
                <a:ea typeface="Tahoma" panose="020B0604030504040204" pitchFamily="34" charset="0"/>
              </a:endParaRPr>
            </a:p>
            <a:p>
              <a:r>
                <a:rPr lang="ru-RU" sz="1000" b="1" dirty="0">
                  <a:solidFill>
                    <a:srgbClr val="231F20"/>
                  </a:solidFill>
                  <a:effectLst/>
                  <a:latin typeface="Tahoma" panose="020B0604030504040204" pitchFamily="34" charset="0"/>
                  <a:ea typeface="Tahoma" panose="020B0604030504040204" pitchFamily="34" charset="0"/>
                </a:rPr>
                <a:t>для</a:t>
              </a:r>
              <a:r>
                <a:rPr lang="ru-RU" sz="1000" b="1" spc="180" dirty="0">
                  <a:solidFill>
                    <a:srgbClr val="231F20"/>
                  </a:solidFill>
                  <a:effectLst/>
                  <a:latin typeface="Tahoma" panose="020B0604030504040204" pitchFamily="34" charset="0"/>
                  <a:ea typeface="Tahoma" panose="020B0604030504040204" pitchFamily="34" charset="0"/>
                </a:rPr>
                <a:t> </a:t>
              </a:r>
              <a:r>
                <a:rPr lang="ru-RU" sz="1000" b="1" dirty="0">
                  <a:solidFill>
                    <a:srgbClr val="231F20"/>
                  </a:solidFill>
                  <a:effectLst/>
                  <a:latin typeface="Tahoma" panose="020B0604030504040204" pitchFamily="34" charset="0"/>
                  <a:ea typeface="Tahoma" panose="020B0604030504040204" pitchFamily="34" charset="0"/>
                </a:rPr>
                <a:t>формирования</a:t>
              </a:r>
              <a:r>
                <a:rPr lang="ru-RU" sz="1000" b="1" spc="180" dirty="0">
                  <a:solidFill>
                    <a:srgbClr val="231F20"/>
                  </a:solidFill>
                  <a:effectLst/>
                  <a:latin typeface="Tahoma" panose="020B0604030504040204" pitchFamily="34" charset="0"/>
                  <a:ea typeface="Tahoma" panose="020B0604030504040204" pitchFamily="34" charset="0"/>
                </a:rPr>
                <a:t> </a:t>
              </a:r>
              <a:r>
                <a:rPr lang="ru-RU" sz="1000" b="1" dirty="0">
                  <a:solidFill>
                    <a:srgbClr val="231F20"/>
                  </a:solidFill>
                  <a:effectLst/>
                  <a:latin typeface="Tahoma" panose="020B0604030504040204" pitchFamily="34" charset="0"/>
                  <a:ea typeface="Tahoma" panose="020B0604030504040204" pitchFamily="34" charset="0"/>
                </a:rPr>
                <a:t>электронного</a:t>
              </a:r>
              <a:r>
                <a:rPr lang="ru-RU" sz="1000" b="1" spc="180" dirty="0">
                  <a:solidFill>
                    <a:srgbClr val="231F20"/>
                  </a:solidFill>
                  <a:effectLst/>
                  <a:latin typeface="Tahoma" panose="020B0604030504040204" pitchFamily="34" charset="0"/>
                  <a:ea typeface="Tahoma" panose="020B0604030504040204" pitchFamily="34" charset="0"/>
                </a:rPr>
                <a:t> </a:t>
              </a:r>
              <a:r>
                <a:rPr lang="ru-RU" sz="1000" b="1" spc="-10" dirty="0">
                  <a:solidFill>
                    <a:srgbClr val="231F20"/>
                  </a:solidFill>
                  <a:effectLst/>
                  <a:latin typeface="Tahoma" panose="020B0604030504040204" pitchFamily="34" charset="0"/>
                  <a:ea typeface="Tahoma" panose="020B0604030504040204" pitchFamily="34" charset="0"/>
                </a:rPr>
                <a:t>сертификата</a:t>
              </a:r>
              <a:endParaRPr lang="ru-RU" sz="1100" dirty="0">
                <a:effectLst/>
                <a:latin typeface="Tahoma" panose="020B0604030504040204" pitchFamily="34" charset="0"/>
                <a:ea typeface="Tahoma" panose="020B0604030504040204" pitchFamily="34" charset="0"/>
              </a:endParaRPr>
            </a:p>
          </p:txBody>
        </p:sp>
      </p:grpSp>
      <p:grpSp>
        <p:nvGrpSpPr>
          <p:cNvPr id="39" name="Group 17">
            <a:extLst>
              <a:ext uri="{FF2B5EF4-FFF2-40B4-BE49-F238E27FC236}">
                <a16:creationId xmlns:a16="http://schemas.microsoft.com/office/drawing/2014/main" id="{F6F1449B-4A6C-4F2D-8506-EFF9A1650B7F}"/>
              </a:ext>
            </a:extLst>
          </p:cNvPr>
          <p:cNvGrpSpPr>
            <a:grpSpLocks/>
          </p:cNvGrpSpPr>
          <p:nvPr/>
        </p:nvGrpSpPr>
        <p:grpSpPr>
          <a:xfrm>
            <a:off x="425450" y="4562177"/>
            <a:ext cx="4627880" cy="840105"/>
            <a:chOff x="0" y="-9525"/>
            <a:chExt cx="4627892" cy="840663"/>
          </a:xfrm>
        </p:grpSpPr>
        <p:pic>
          <p:nvPicPr>
            <p:cNvPr id="40" name="Image 18">
              <a:extLst>
                <a:ext uri="{FF2B5EF4-FFF2-40B4-BE49-F238E27FC236}">
                  <a16:creationId xmlns:a16="http://schemas.microsoft.com/office/drawing/2014/main" id="{A60C531C-FCB0-4D60-9286-D875E6D4EC08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0" y="-9525"/>
              <a:ext cx="4627892" cy="840663"/>
            </a:xfrm>
            <a:prstGeom prst="rect">
              <a:avLst/>
            </a:prstGeom>
          </p:spPr>
        </p:pic>
        <p:sp>
          <p:nvSpPr>
            <p:cNvPr id="41" name="Textbox 19">
              <a:extLst>
                <a:ext uri="{FF2B5EF4-FFF2-40B4-BE49-F238E27FC236}">
                  <a16:creationId xmlns:a16="http://schemas.microsoft.com/office/drawing/2014/main" id="{38B1A32C-4EA3-4A49-B52E-E7A9CD4605E6}"/>
                </a:ext>
              </a:extLst>
            </p:cNvPr>
            <p:cNvSpPr txBox="1"/>
            <p:nvPr/>
          </p:nvSpPr>
          <p:spPr>
            <a:xfrm>
              <a:off x="130923" y="241411"/>
              <a:ext cx="120650" cy="292735"/>
            </a:xfrm>
            <a:prstGeom prst="rect">
              <a:avLst/>
            </a:prstGeom>
          </p:spPr>
          <p:txBody>
            <a:bodyPr wrap="square" lIns="0" tIns="0" rIns="0" bIns="0" rtlCol="0">
              <a:noAutofit/>
            </a:bodyPr>
            <a:lstStyle/>
            <a:p>
              <a:pPr>
                <a:lnSpc>
                  <a:spcPts val="2300"/>
                </a:lnSpc>
              </a:pPr>
              <a:r>
                <a:rPr lang="ru-RU" sz="2150" b="1" spc="-50">
                  <a:solidFill>
                    <a:srgbClr val="58A5DB"/>
                  </a:solidFill>
                  <a:effectLst/>
                  <a:latin typeface="Arial" panose="020B0604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</a:t>
              </a:r>
              <a:endParaRPr lang="ru-RU" sz="1100">
                <a:effectLst/>
                <a:latin typeface="Tahoma" panose="020B0604030504040204" pitchFamily="34" charset="0"/>
                <a:ea typeface="Tahoma" panose="020B0604030504040204" pitchFamily="34" charset="0"/>
              </a:endParaRPr>
            </a:p>
          </p:txBody>
        </p:sp>
        <p:sp>
          <p:nvSpPr>
            <p:cNvPr id="42" name="Textbox 20">
              <a:extLst>
                <a:ext uri="{FF2B5EF4-FFF2-40B4-BE49-F238E27FC236}">
                  <a16:creationId xmlns:a16="http://schemas.microsoft.com/office/drawing/2014/main" id="{E5BA3DCC-4469-4EFA-A311-DE7FAB875325}"/>
                </a:ext>
              </a:extLst>
            </p:cNvPr>
            <p:cNvSpPr txBox="1"/>
            <p:nvPr/>
          </p:nvSpPr>
          <p:spPr>
            <a:xfrm>
              <a:off x="517796" y="-9507"/>
              <a:ext cx="3739515" cy="764540"/>
            </a:xfrm>
            <a:prstGeom prst="rect">
              <a:avLst/>
            </a:prstGeom>
          </p:spPr>
          <p:txBody>
            <a:bodyPr wrap="square" lIns="0" tIns="0" rIns="0" bIns="0" rtlCol="0">
              <a:noAutofit/>
            </a:bodyPr>
            <a:lstStyle/>
            <a:p>
              <a:pPr indent="64135">
                <a:lnSpc>
                  <a:spcPct val="98000"/>
                </a:lnSpc>
              </a:pPr>
              <a:r>
                <a:rPr lang="ru-RU" sz="1000" b="1" dirty="0">
                  <a:solidFill>
                    <a:srgbClr val="231F20"/>
                  </a:solidFill>
                  <a:effectLst/>
                  <a:latin typeface="Tahoma" panose="020B0604030504040204" pitchFamily="34" charset="0"/>
                  <a:ea typeface="Tahoma" panose="020B0604030504040204" pitchFamily="34" charset="0"/>
                </a:rPr>
                <a:t>Получить заключение военно-врачебной комиссии и</a:t>
              </a:r>
              <a:r>
                <a:rPr lang="ru-RU" sz="1000" b="1" spc="-45" dirty="0">
                  <a:solidFill>
                    <a:srgbClr val="231F20"/>
                  </a:solidFill>
                  <a:effectLst/>
                  <a:latin typeface="Tahoma" panose="020B0604030504040204" pitchFamily="34" charset="0"/>
                  <a:ea typeface="Tahoma" panose="020B0604030504040204" pitchFamily="34" charset="0"/>
                </a:rPr>
                <a:t> </a:t>
              </a:r>
              <a:r>
                <a:rPr lang="ru-RU" sz="1000" b="1" dirty="0">
                  <a:solidFill>
                    <a:srgbClr val="231F20"/>
                  </a:solidFill>
                  <a:effectLst/>
                  <a:latin typeface="Tahoma" panose="020B0604030504040204" pitchFamily="34" charset="0"/>
                  <a:ea typeface="Tahoma" panose="020B0604030504040204" pitchFamily="34" charset="0"/>
                </a:rPr>
                <a:t>обратиться</a:t>
              </a:r>
              <a:r>
                <a:rPr lang="ru-RU" sz="1000" b="1" spc="-50" dirty="0">
                  <a:solidFill>
                    <a:srgbClr val="231F20"/>
                  </a:solidFill>
                  <a:effectLst/>
                  <a:latin typeface="Tahoma" panose="020B0604030504040204" pitchFamily="34" charset="0"/>
                  <a:ea typeface="Tahoma" panose="020B0604030504040204" pitchFamily="34" charset="0"/>
                </a:rPr>
                <a:t> </a:t>
              </a:r>
              <a:r>
                <a:rPr lang="ru-RU" sz="1000" b="1" dirty="0">
                  <a:solidFill>
                    <a:srgbClr val="231F20"/>
                  </a:solidFill>
                  <a:effectLst/>
                  <a:latin typeface="Tahoma" panose="020B0604030504040204" pitchFamily="34" charset="0"/>
                  <a:ea typeface="Tahoma" panose="020B0604030504040204" pitchFamily="34" charset="0"/>
                </a:rPr>
                <a:t>в</a:t>
              </a:r>
              <a:r>
                <a:rPr lang="ru-RU" sz="1000" b="1" spc="-45" dirty="0">
                  <a:solidFill>
                    <a:srgbClr val="231F20"/>
                  </a:solidFill>
                  <a:effectLst/>
                  <a:latin typeface="Tahoma" panose="020B0604030504040204" pitchFamily="34" charset="0"/>
                  <a:ea typeface="Tahoma" panose="020B0604030504040204" pitchFamily="34" charset="0"/>
                </a:rPr>
                <a:t> </a:t>
              </a:r>
              <a:r>
                <a:rPr lang="ru-RU" sz="1000" b="1" dirty="0">
                  <a:solidFill>
                    <a:srgbClr val="231F20"/>
                  </a:solidFill>
                  <a:effectLst/>
                  <a:latin typeface="Tahoma" panose="020B0604030504040204" pitchFamily="34" charset="0"/>
                  <a:ea typeface="Tahoma" panose="020B0604030504040204" pitchFamily="34" charset="0"/>
                </a:rPr>
                <a:t>бюро</a:t>
              </a:r>
              <a:r>
                <a:rPr lang="ru-RU" sz="1000" b="1" spc="-50" dirty="0">
                  <a:solidFill>
                    <a:srgbClr val="231F20"/>
                  </a:solidFill>
                  <a:effectLst/>
                  <a:latin typeface="Tahoma" panose="020B0604030504040204" pitchFamily="34" charset="0"/>
                  <a:ea typeface="Tahoma" panose="020B0604030504040204" pitchFamily="34" charset="0"/>
                </a:rPr>
                <a:t> </a:t>
              </a:r>
              <a:r>
                <a:rPr lang="ru-RU" sz="1000" b="1" dirty="0">
                  <a:solidFill>
                    <a:srgbClr val="231F20"/>
                  </a:solidFill>
                  <a:effectLst/>
                  <a:latin typeface="Tahoma" panose="020B0604030504040204" pitchFamily="34" charset="0"/>
                  <a:ea typeface="Tahoma" panose="020B0604030504040204" pitchFamily="34" charset="0"/>
                </a:rPr>
                <a:t>медико-социальной</a:t>
              </a:r>
              <a:r>
                <a:rPr lang="ru-RU" sz="1000" b="1" spc="-50" dirty="0">
                  <a:solidFill>
                    <a:srgbClr val="231F20"/>
                  </a:solidFill>
                  <a:effectLst/>
                  <a:latin typeface="Tahoma" panose="020B0604030504040204" pitchFamily="34" charset="0"/>
                  <a:ea typeface="Tahoma" panose="020B0604030504040204" pitchFamily="34" charset="0"/>
                </a:rPr>
                <a:t> </a:t>
              </a:r>
              <a:r>
                <a:rPr lang="ru-RU" sz="1000" b="1" dirty="0">
                  <a:solidFill>
                    <a:srgbClr val="231F20"/>
                  </a:solidFill>
                  <a:effectLst/>
                  <a:latin typeface="Tahoma" panose="020B0604030504040204" pitchFamily="34" charset="0"/>
                  <a:ea typeface="Tahoma" panose="020B0604030504040204" pitchFamily="34" charset="0"/>
                </a:rPr>
                <a:t>экспертизы</a:t>
              </a:r>
              <a:endParaRPr lang="ru-RU" sz="1100" dirty="0">
                <a:effectLst/>
                <a:latin typeface="Tahoma" panose="020B0604030504040204" pitchFamily="34" charset="0"/>
                <a:ea typeface="Tahoma" panose="020B0604030504040204" pitchFamily="34" charset="0"/>
              </a:endParaRPr>
            </a:p>
            <a:p>
              <a:pPr marL="145415" marR="156845" indent="-635" algn="ctr">
                <a:spcAft>
                  <a:spcPts val="0"/>
                </a:spcAft>
              </a:pPr>
              <a:r>
                <a:rPr lang="ru-RU" sz="1000" b="1" dirty="0">
                  <a:solidFill>
                    <a:srgbClr val="231F20"/>
                  </a:solidFill>
                  <a:effectLst/>
                  <a:latin typeface="Tahoma" panose="020B0604030504040204" pitchFamily="34" charset="0"/>
                  <a:ea typeface="Tahoma" panose="020B0604030504040204" pitchFamily="34" charset="0"/>
                </a:rPr>
                <a:t>(МСЭ) по месту жительства для установления инвалидности</a:t>
              </a:r>
              <a:r>
                <a:rPr lang="ru-RU" sz="1000" b="1" spc="-40" dirty="0">
                  <a:solidFill>
                    <a:srgbClr val="231F20"/>
                  </a:solidFill>
                  <a:effectLst/>
                  <a:latin typeface="Tahoma" panose="020B0604030504040204" pitchFamily="34" charset="0"/>
                  <a:ea typeface="Tahoma" panose="020B0604030504040204" pitchFamily="34" charset="0"/>
                </a:rPr>
                <a:t> </a:t>
              </a:r>
              <a:r>
                <a:rPr lang="ru-RU" sz="1000" b="1" dirty="0">
                  <a:solidFill>
                    <a:srgbClr val="231F20"/>
                  </a:solidFill>
                  <a:effectLst/>
                  <a:latin typeface="Tahoma" panose="020B0604030504040204" pitchFamily="34" charset="0"/>
                  <a:ea typeface="Tahoma" panose="020B0604030504040204" pitchFamily="34" charset="0"/>
                </a:rPr>
                <a:t>и</a:t>
              </a:r>
              <a:r>
                <a:rPr lang="ru-RU" sz="1000" b="1" spc="-40" dirty="0">
                  <a:solidFill>
                    <a:srgbClr val="231F20"/>
                  </a:solidFill>
                  <a:effectLst/>
                  <a:latin typeface="Tahoma" panose="020B0604030504040204" pitchFamily="34" charset="0"/>
                  <a:ea typeface="Tahoma" panose="020B0604030504040204" pitchFamily="34" charset="0"/>
                </a:rPr>
                <a:t> </a:t>
              </a:r>
              <a:r>
                <a:rPr lang="ru-RU" sz="1000" b="1" dirty="0">
                  <a:solidFill>
                    <a:srgbClr val="231F20"/>
                  </a:solidFill>
                  <a:effectLst/>
                  <a:latin typeface="Tahoma" panose="020B0604030504040204" pitchFamily="34" charset="0"/>
                  <a:ea typeface="Tahoma" panose="020B0604030504040204" pitchFamily="34" charset="0"/>
                </a:rPr>
                <a:t>формирования</a:t>
              </a:r>
              <a:r>
                <a:rPr lang="ru-RU" sz="1000" b="1" spc="-40" dirty="0">
                  <a:solidFill>
                    <a:srgbClr val="231F20"/>
                  </a:solidFill>
                  <a:effectLst/>
                  <a:latin typeface="Tahoma" panose="020B0604030504040204" pitchFamily="34" charset="0"/>
                  <a:ea typeface="Tahoma" panose="020B0604030504040204" pitchFamily="34" charset="0"/>
                </a:rPr>
                <a:t> </a:t>
              </a:r>
              <a:r>
                <a:rPr lang="ru-RU" sz="1000" b="1" dirty="0">
                  <a:solidFill>
                    <a:srgbClr val="231F20"/>
                  </a:solidFill>
                  <a:effectLst/>
                  <a:latin typeface="Tahoma" panose="020B0604030504040204" pitchFamily="34" charset="0"/>
                  <a:ea typeface="Tahoma" panose="020B0604030504040204" pitchFamily="34" charset="0"/>
                </a:rPr>
                <a:t>индивидуальной программы реабилитации и </a:t>
              </a:r>
              <a:r>
                <a:rPr lang="ru-RU" sz="1000" b="1" dirty="0" err="1">
                  <a:solidFill>
                    <a:srgbClr val="231F20"/>
                  </a:solidFill>
                  <a:effectLst/>
                  <a:latin typeface="Tahoma" panose="020B0604030504040204" pitchFamily="34" charset="0"/>
                  <a:ea typeface="Tahoma" panose="020B0604030504040204" pitchFamily="34" charset="0"/>
                </a:rPr>
                <a:t>абилитации</a:t>
              </a:r>
              <a:r>
                <a:rPr lang="ru-RU" sz="1000" b="1" dirty="0">
                  <a:solidFill>
                    <a:srgbClr val="231F20"/>
                  </a:solidFill>
                  <a:effectLst/>
                  <a:latin typeface="Tahoma" panose="020B0604030504040204" pitchFamily="34" charset="0"/>
                  <a:ea typeface="Tahoma" panose="020B0604030504040204" pitchFamily="34" charset="0"/>
                </a:rPr>
                <a:t> (ИПРА)</a:t>
              </a:r>
              <a:endParaRPr lang="ru-RU" sz="1100" dirty="0">
                <a:effectLst/>
                <a:latin typeface="Tahoma" panose="020B0604030504040204" pitchFamily="34" charset="0"/>
                <a:ea typeface="Tahoma" panose="020B0604030504040204" pitchFamily="34" charset="0"/>
              </a:endParaRPr>
            </a:p>
          </p:txBody>
        </p:sp>
      </p:grpSp>
      <p:pic>
        <p:nvPicPr>
          <p:cNvPr id="43" name="Image 14">
            <a:extLst>
              <a:ext uri="{FF2B5EF4-FFF2-40B4-BE49-F238E27FC236}">
                <a16:creationId xmlns:a16="http://schemas.microsoft.com/office/drawing/2014/main" id="{88207AC5-C0F9-4E83-BE52-16229F5F1E87}"/>
              </a:ext>
            </a:extLst>
          </p:cNvPr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3821501" y="2116574"/>
            <a:ext cx="3283585" cy="1744980"/>
          </a:xfrm>
          <a:prstGeom prst="rect">
            <a:avLst/>
          </a:prstGeom>
        </p:spPr>
      </p:pic>
      <p:pic>
        <p:nvPicPr>
          <p:cNvPr id="44" name="Image 21">
            <a:extLst>
              <a:ext uri="{FF2B5EF4-FFF2-40B4-BE49-F238E27FC236}">
                <a16:creationId xmlns:a16="http://schemas.microsoft.com/office/drawing/2014/main" id="{AB3CC6E9-CA94-446D-9846-028B87D3A38C}"/>
              </a:ext>
            </a:extLst>
          </p:cNvPr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5240949" y="4518956"/>
            <a:ext cx="1664970" cy="1880870"/>
          </a:xfrm>
          <a:prstGeom prst="rect">
            <a:avLst/>
          </a:prstGeom>
        </p:spPr>
      </p:pic>
      <p:sp>
        <p:nvSpPr>
          <p:cNvPr id="45" name="Textbox 9">
            <a:extLst>
              <a:ext uri="{FF2B5EF4-FFF2-40B4-BE49-F238E27FC236}">
                <a16:creationId xmlns:a16="http://schemas.microsoft.com/office/drawing/2014/main" id="{59422927-19CD-4F5D-A09E-D6BDDFA9AD48}"/>
              </a:ext>
            </a:extLst>
          </p:cNvPr>
          <p:cNvSpPr txBox="1"/>
          <p:nvPr/>
        </p:nvSpPr>
        <p:spPr>
          <a:xfrm>
            <a:off x="4534054" y="2243738"/>
            <a:ext cx="1657070" cy="23014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R="11430" algn="ctr">
              <a:lnSpc>
                <a:spcPct val="98000"/>
              </a:lnSpc>
            </a:pPr>
            <a:r>
              <a:rPr lang="ru-RU" sz="1400" b="1" dirty="0">
                <a:solidFill>
                  <a:srgbClr val="231F20"/>
                </a:solidFill>
                <a:latin typeface="Tahoma" panose="020B0604030504040204" pitchFamily="34" charset="0"/>
                <a:ea typeface="Tahoma" panose="020B0604030504040204" pitchFamily="34" charset="0"/>
              </a:rPr>
              <a:t>Автоматически</a:t>
            </a:r>
            <a:endParaRPr lang="ru-RU" sz="1400" dirty="0">
              <a:effectLst/>
              <a:latin typeface="Tahoma" panose="020B0604030504040204" pitchFamily="34" charset="0"/>
              <a:ea typeface="Tahoma" panose="020B0604030504040204" pitchFamily="34" charset="0"/>
            </a:endParaRPr>
          </a:p>
        </p:txBody>
      </p:sp>
      <p:sp>
        <p:nvSpPr>
          <p:cNvPr id="46" name="Textbox 20">
            <a:extLst>
              <a:ext uri="{FF2B5EF4-FFF2-40B4-BE49-F238E27FC236}">
                <a16:creationId xmlns:a16="http://schemas.microsoft.com/office/drawing/2014/main" id="{018FC516-ADC9-466F-A985-0B9FC5F681C9}"/>
              </a:ext>
            </a:extLst>
          </p:cNvPr>
          <p:cNvSpPr txBox="1"/>
          <p:nvPr/>
        </p:nvSpPr>
        <p:spPr>
          <a:xfrm>
            <a:off x="382661" y="1808108"/>
            <a:ext cx="3395589" cy="110261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indent="64135">
              <a:lnSpc>
                <a:spcPct val="98000"/>
              </a:lnSpc>
            </a:pPr>
            <a:endParaRPr lang="ru-RU" sz="1100" dirty="0">
              <a:effectLst/>
              <a:latin typeface="Tahoma" panose="020B0604030504040204" pitchFamily="34" charset="0"/>
              <a:ea typeface="Tahoma" panose="020B0604030504040204" pitchFamily="34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46068985-C5FD-47E3-BE6C-AAF55FC8F809}"/>
              </a:ext>
            </a:extLst>
          </p:cNvPr>
          <p:cNvSpPr txBox="1"/>
          <p:nvPr/>
        </p:nvSpPr>
        <p:spPr>
          <a:xfrm>
            <a:off x="451414" y="2412123"/>
            <a:ext cx="3323315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400" b="1" dirty="0"/>
              <a:t>Электронный сертификат на ТСР – это платежный инструмент, который позволяет гражданам приобретать товары за счет государства при наличии оснований для получения мер поддержки </a:t>
            </a:r>
          </a:p>
        </p:txBody>
      </p:sp>
      <p:grpSp>
        <p:nvGrpSpPr>
          <p:cNvPr id="48" name="Group 31">
            <a:extLst>
              <a:ext uri="{FF2B5EF4-FFF2-40B4-BE49-F238E27FC236}">
                <a16:creationId xmlns:a16="http://schemas.microsoft.com/office/drawing/2014/main" id="{43EBD9F1-22AE-4F7C-9CE7-D3A7D3A3C466}"/>
              </a:ext>
            </a:extLst>
          </p:cNvPr>
          <p:cNvGrpSpPr>
            <a:grpSpLocks/>
          </p:cNvGrpSpPr>
          <p:nvPr/>
        </p:nvGrpSpPr>
        <p:grpSpPr>
          <a:xfrm>
            <a:off x="382661" y="7834041"/>
            <a:ext cx="2777223" cy="478701"/>
            <a:chOff x="0" y="0"/>
            <a:chExt cx="2777223" cy="478701"/>
          </a:xfrm>
        </p:grpSpPr>
        <p:pic>
          <p:nvPicPr>
            <p:cNvPr id="49" name="Image 32">
              <a:extLst>
                <a:ext uri="{FF2B5EF4-FFF2-40B4-BE49-F238E27FC236}">
                  <a16:creationId xmlns:a16="http://schemas.microsoft.com/office/drawing/2014/main" id="{BFE6776F-33B7-498F-B7DA-698A81971A69}"/>
                </a:ext>
              </a:extLst>
            </p:cNvPr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0" y="0"/>
              <a:ext cx="2777223" cy="478701"/>
            </a:xfrm>
            <a:prstGeom prst="rect">
              <a:avLst/>
            </a:prstGeom>
          </p:spPr>
        </p:pic>
        <p:sp>
          <p:nvSpPr>
            <p:cNvPr id="50" name="Textbox 33">
              <a:extLst>
                <a:ext uri="{FF2B5EF4-FFF2-40B4-BE49-F238E27FC236}">
                  <a16:creationId xmlns:a16="http://schemas.microsoft.com/office/drawing/2014/main" id="{62B0AC61-E27E-4DCA-9128-702D96E63A5C}"/>
                </a:ext>
              </a:extLst>
            </p:cNvPr>
            <p:cNvSpPr txBox="1"/>
            <p:nvPr/>
          </p:nvSpPr>
          <p:spPr>
            <a:xfrm>
              <a:off x="141685" y="81625"/>
              <a:ext cx="120650" cy="292735"/>
            </a:xfrm>
            <a:prstGeom prst="rect">
              <a:avLst/>
            </a:prstGeom>
          </p:spPr>
          <p:txBody>
            <a:bodyPr wrap="square" lIns="0" tIns="0" rIns="0" bIns="0" rtlCol="0">
              <a:noAutofit/>
            </a:bodyPr>
            <a:lstStyle/>
            <a:p>
              <a:pPr>
                <a:lnSpc>
                  <a:spcPts val="2300"/>
                </a:lnSpc>
              </a:pPr>
              <a:r>
                <a:rPr lang="ru-RU" sz="2150" b="1" spc="-50">
                  <a:solidFill>
                    <a:srgbClr val="58A5DB"/>
                  </a:solidFill>
                  <a:effectLst/>
                  <a:latin typeface="Arial" panose="020B0604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5</a:t>
              </a:r>
              <a:endParaRPr lang="ru-RU" sz="1100">
                <a:effectLst/>
                <a:latin typeface="Tahoma" panose="020B0604030504040204" pitchFamily="34" charset="0"/>
                <a:ea typeface="Tahoma" panose="020B0604030504040204" pitchFamily="34" charset="0"/>
              </a:endParaRPr>
            </a:p>
          </p:txBody>
        </p:sp>
        <p:sp>
          <p:nvSpPr>
            <p:cNvPr id="51" name="Textbox 34">
              <a:extLst>
                <a:ext uri="{FF2B5EF4-FFF2-40B4-BE49-F238E27FC236}">
                  <a16:creationId xmlns:a16="http://schemas.microsoft.com/office/drawing/2014/main" id="{52EA9D37-91FE-4E15-B337-A08E4119F00D}"/>
                </a:ext>
              </a:extLst>
            </p:cNvPr>
            <p:cNvSpPr txBox="1"/>
            <p:nvPr/>
          </p:nvSpPr>
          <p:spPr>
            <a:xfrm>
              <a:off x="721941" y="152999"/>
              <a:ext cx="1769110" cy="154940"/>
            </a:xfrm>
            <a:prstGeom prst="rect">
              <a:avLst/>
            </a:prstGeom>
          </p:spPr>
          <p:txBody>
            <a:bodyPr wrap="square" lIns="0" tIns="0" rIns="0" bIns="0" rtlCol="0">
              <a:noAutofit/>
            </a:bodyPr>
            <a:lstStyle/>
            <a:p>
              <a:pPr>
                <a:lnSpc>
                  <a:spcPts val="1175"/>
                </a:lnSpc>
              </a:pPr>
              <a:r>
                <a:rPr lang="ru-RU" sz="1000" b="1" dirty="0">
                  <a:solidFill>
                    <a:srgbClr val="231F20"/>
                  </a:solidFill>
                  <a:effectLst/>
                  <a:latin typeface="Tahoma" panose="020B0604030504040204" pitchFamily="34" charset="0"/>
                  <a:ea typeface="Tahoma" panose="020B0604030504040204" pitchFamily="34" charset="0"/>
                </a:rPr>
                <a:t>Выбрать</a:t>
              </a:r>
              <a:r>
                <a:rPr lang="ru-RU" sz="1000" b="1" spc="90" dirty="0">
                  <a:solidFill>
                    <a:srgbClr val="231F20"/>
                  </a:solidFill>
                  <a:effectLst/>
                  <a:latin typeface="Tahoma" panose="020B0604030504040204" pitchFamily="34" charset="0"/>
                  <a:ea typeface="Tahoma" panose="020B0604030504040204" pitchFamily="34" charset="0"/>
                </a:rPr>
                <a:t> </a:t>
              </a:r>
              <a:r>
                <a:rPr lang="ru-RU" sz="1000" b="1" dirty="0">
                  <a:solidFill>
                    <a:srgbClr val="231F20"/>
                  </a:solidFill>
                  <a:effectLst/>
                  <a:latin typeface="Tahoma" panose="020B0604030504040204" pitchFamily="34" charset="0"/>
                  <a:ea typeface="Tahoma" panose="020B0604030504040204" pitchFamily="34" charset="0"/>
                </a:rPr>
                <a:t>нужное</a:t>
              </a:r>
              <a:r>
                <a:rPr lang="ru-RU" sz="1000" b="1" spc="95" dirty="0">
                  <a:solidFill>
                    <a:srgbClr val="231F20"/>
                  </a:solidFill>
                  <a:effectLst/>
                  <a:latin typeface="Tahoma" panose="020B0604030504040204" pitchFamily="34" charset="0"/>
                  <a:ea typeface="Tahoma" panose="020B0604030504040204" pitchFamily="34" charset="0"/>
                </a:rPr>
                <a:t> </a:t>
              </a:r>
              <a:r>
                <a:rPr lang="ru-RU" sz="1000" b="1" spc="-10" dirty="0">
                  <a:solidFill>
                    <a:srgbClr val="231F20"/>
                  </a:solidFill>
                  <a:effectLst/>
                  <a:latin typeface="Tahoma" panose="020B0604030504040204" pitchFamily="34" charset="0"/>
                  <a:ea typeface="Tahoma" panose="020B0604030504040204" pitchFamily="34" charset="0"/>
                </a:rPr>
                <a:t>изделие</a:t>
              </a:r>
              <a:endParaRPr lang="ru-RU" sz="1100" dirty="0">
                <a:effectLst/>
                <a:latin typeface="Tahoma" panose="020B0604030504040204" pitchFamily="34" charset="0"/>
                <a:ea typeface="Tahoma" panose="020B0604030504040204" pitchFamily="34" charset="0"/>
              </a:endParaRPr>
            </a:p>
          </p:txBody>
        </p:sp>
      </p:grpSp>
      <p:grpSp>
        <p:nvGrpSpPr>
          <p:cNvPr id="52" name="Group 35">
            <a:extLst>
              <a:ext uri="{FF2B5EF4-FFF2-40B4-BE49-F238E27FC236}">
                <a16:creationId xmlns:a16="http://schemas.microsoft.com/office/drawing/2014/main" id="{4C572D11-211E-4C28-9B3D-DC63B2D454B2}"/>
              </a:ext>
            </a:extLst>
          </p:cNvPr>
          <p:cNvGrpSpPr>
            <a:grpSpLocks/>
          </p:cNvGrpSpPr>
          <p:nvPr/>
        </p:nvGrpSpPr>
        <p:grpSpPr>
          <a:xfrm>
            <a:off x="3619490" y="7822682"/>
            <a:ext cx="3429063" cy="478701"/>
            <a:chOff x="0" y="0"/>
            <a:chExt cx="3429063" cy="478701"/>
          </a:xfrm>
        </p:grpSpPr>
        <p:pic>
          <p:nvPicPr>
            <p:cNvPr id="53" name="Image 36">
              <a:extLst>
                <a:ext uri="{FF2B5EF4-FFF2-40B4-BE49-F238E27FC236}">
                  <a16:creationId xmlns:a16="http://schemas.microsoft.com/office/drawing/2014/main" id="{560FAA56-6C92-4839-ACEB-08800B4EB1DC}"/>
                </a:ext>
              </a:extLst>
            </p:cNvPr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0" y="0"/>
              <a:ext cx="3429063" cy="478701"/>
            </a:xfrm>
            <a:prstGeom prst="rect">
              <a:avLst/>
            </a:prstGeom>
          </p:spPr>
        </p:pic>
        <p:sp>
          <p:nvSpPr>
            <p:cNvPr id="54" name="Textbox 37">
              <a:extLst>
                <a:ext uri="{FF2B5EF4-FFF2-40B4-BE49-F238E27FC236}">
                  <a16:creationId xmlns:a16="http://schemas.microsoft.com/office/drawing/2014/main" id="{B0E79ABF-379E-4D64-B28F-D6F5E5A465C2}"/>
                </a:ext>
              </a:extLst>
            </p:cNvPr>
            <p:cNvSpPr txBox="1"/>
            <p:nvPr/>
          </p:nvSpPr>
          <p:spPr>
            <a:xfrm>
              <a:off x="141686" y="81625"/>
              <a:ext cx="120650" cy="292735"/>
            </a:xfrm>
            <a:prstGeom prst="rect">
              <a:avLst/>
            </a:prstGeom>
          </p:spPr>
          <p:txBody>
            <a:bodyPr wrap="square" lIns="0" tIns="0" rIns="0" bIns="0" rtlCol="0">
              <a:noAutofit/>
            </a:bodyPr>
            <a:lstStyle/>
            <a:p>
              <a:pPr>
                <a:lnSpc>
                  <a:spcPts val="2300"/>
                </a:lnSpc>
              </a:pPr>
              <a:r>
                <a:rPr lang="ru-RU" sz="2150" b="1" spc="-50">
                  <a:solidFill>
                    <a:srgbClr val="58A5DB"/>
                  </a:solidFill>
                  <a:effectLst/>
                  <a:latin typeface="Arial" panose="020B06040202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6</a:t>
              </a:r>
              <a:endParaRPr lang="ru-RU" sz="1100">
                <a:effectLst/>
                <a:latin typeface="Tahoma" panose="020B0604030504040204" pitchFamily="34" charset="0"/>
                <a:ea typeface="Tahoma" panose="020B0604030504040204" pitchFamily="34" charset="0"/>
              </a:endParaRPr>
            </a:p>
          </p:txBody>
        </p:sp>
        <p:sp>
          <p:nvSpPr>
            <p:cNvPr id="55" name="Textbox 38">
              <a:extLst>
                <a:ext uri="{FF2B5EF4-FFF2-40B4-BE49-F238E27FC236}">
                  <a16:creationId xmlns:a16="http://schemas.microsoft.com/office/drawing/2014/main" id="{6478BA22-268C-4ED3-ABEE-E49770B2557F}"/>
                </a:ext>
              </a:extLst>
            </p:cNvPr>
            <p:cNvSpPr txBox="1"/>
            <p:nvPr/>
          </p:nvSpPr>
          <p:spPr>
            <a:xfrm>
              <a:off x="806307" y="89499"/>
              <a:ext cx="2216150" cy="307340"/>
            </a:xfrm>
            <a:prstGeom prst="rect">
              <a:avLst/>
            </a:prstGeom>
          </p:spPr>
          <p:txBody>
            <a:bodyPr wrap="square" lIns="0" tIns="0" rIns="0" bIns="0" rtlCol="0">
              <a:noAutofit/>
            </a:bodyPr>
            <a:lstStyle/>
            <a:p>
              <a:pPr marL="361315" marR="11430" indent="-361315">
                <a:lnSpc>
                  <a:spcPct val="98000"/>
                </a:lnSpc>
                <a:spcAft>
                  <a:spcPts val="0"/>
                </a:spcAft>
              </a:pPr>
              <a:r>
                <a:rPr lang="ru-RU" sz="1000" b="1" spc="-10">
                  <a:solidFill>
                    <a:srgbClr val="231F20"/>
                  </a:solidFill>
                  <a:effectLst/>
                  <a:latin typeface="Tahoma" panose="020B0604030504040204" pitchFamily="34" charset="0"/>
                  <a:ea typeface="Tahoma" panose="020B0604030504040204" pitchFamily="34" charset="0"/>
                </a:rPr>
                <a:t>Оплатить</a:t>
              </a:r>
              <a:r>
                <a:rPr lang="ru-RU" sz="1000" b="1" spc="-70">
                  <a:solidFill>
                    <a:srgbClr val="231F20"/>
                  </a:solidFill>
                  <a:effectLst/>
                  <a:latin typeface="Tahoma" panose="020B0604030504040204" pitchFamily="34" charset="0"/>
                  <a:ea typeface="Tahoma" panose="020B0604030504040204" pitchFamily="34" charset="0"/>
                </a:rPr>
                <a:t> </a:t>
              </a:r>
              <a:r>
                <a:rPr lang="ru-RU" sz="1000" b="1" spc="-10">
                  <a:solidFill>
                    <a:srgbClr val="231F20"/>
                  </a:solidFill>
                  <a:effectLst/>
                  <a:latin typeface="Tahoma" panose="020B0604030504040204" pitchFamily="34" charset="0"/>
                  <a:ea typeface="Tahoma" panose="020B0604030504040204" pitchFamily="34" charset="0"/>
                </a:rPr>
                <a:t>покупку</a:t>
              </a:r>
              <a:r>
                <a:rPr lang="ru-RU" sz="1000" b="1" spc="-65">
                  <a:solidFill>
                    <a:srgbClr val="231F20"/>
                  </a:solidFill>
                  <a:effectLst/>
                  <a:latin typeface="Tahoma" panose="020B0604030504040204" pitchFamily="34" charset="0"/>
                  <a:ea typeface="Tahoma" panose="020B0604030504040204" pitchFamily="34" charset="0"/>
                </a:rPr>
                <a:t> </a:t>
              </a:r>
              <a:r>
                <a:rPr lang="ru-RU" sz="1000" b="1" spc="-10">
                  <a:solidFill>
                    <a:srgbClr val="231F20"/>
                  </a:solidFill>
                  <a:effectLst/>
                  <a:latin typeface="Tahoma" panose="020B0604030504040204" pitchFamily="34" charset="0"/>
                  <a:ea typeface="Tahoma" panose="020B0604030504040204" pitchFamily="34" charset="0"/>
                </a:rPr>
                <a:t>электронным </a:t>
              </a:r>
              <a:r>
                <a:rPr lang="ru-RU" sz="1000" b="1">
                  <a:solidFill>
                    <a:srgbClr val="231F20"/>
                  </a:solidFill>
                  <a:effectLst/>
                  <a:latin typeface="Tahoma" panose="020B0604030504040204" pitchFamily="34" charset="0"/>
                  <a:ea typeface="Tahoma" panose="020B0604030504040204" pitchFamily="34" charset="0"/>
                </a:rPr>
                <a:t>сертификатом на ТСР</a:t>
              </a:r>
              <a:endParaRPr lang="ru-RU" sz="1100">
                <a:effectLst/>
                <a:latin typeface="Tahoma" panose="020B0604030504040204" pitchFamily="34" charset="0"/>
                <a:ea typeface="Tahoma" panose="020B0604030504040204" pitchFamily="34" charset="0"/>
              </a:endParaRPr>
            </a:p>
          </p:txBody>
        </p:sp>
      </p:grpSp>
      <p:sp>
        <p:nvSpPr>
          <p:cNvPr id="56" name="Textbox 34">
            <a:extLst>
              <a:ext uri="{FF2B5EF4-FFF2-40B4-BE49-F238E27FC236}">
                <a16:creationId xmlns:a16="http://schemas.microsoft.com/office/drawing/2014/main" id="{265CA604-4A11-42AB-9BAC-CE059B5481F7}"/>
              </a:ext>
            </a:extLst>
          </p:cNvPr>
          <p:cNvSpPr txBox="1"/>
          <p:nvPr/>
        </p:nvSpPr>
        <p:spPr>
          <a:xfrm>
            <a:off x="577850" y="8470899"/>
            <a:ext cx="6405480" cy="66962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algn="just">
              <a:lnSpc>
                <a:spcPts val="1175"/>
              </a:lnSpc>
            </a:pPr>
            <a:r>
              <a:rPr lang="ru-RU" sz="1200" b="1" dirty="0">
                <a:effectLst/>
                <a:latin typeface="Tahoma" panose="020B0604030504040204" pitchFamily="34" charset="0"/>
                <a:ea typeface="Tahoma" panose="020B0604030504040204" pitchFamily="34" charset="0"/>
              </a:rPr>
              <a:t>*Срок ожидания электронного сертификата не превышает 10 рабочих дней со дня поступления информации об индивидуальной программе реабилитации или </a:t>
            </a:r>
            <a:r>
              <a:rPr lang="ru-RU" sz="1200" b="1" dirty="0" err="1">
                <a:effectLst/>
                <a:latin typeface="Tahoma" panose="020B0604030504040204" pitchFamily="34" charset="0"/>
                <a:ea typeface="Tahoma" panose="020B0604030504040204" pitchFamily="34" charset="0"/>
              </a:rPr>
              <a:t>абилитации</a:t>
            </a:r>
            <a:r>
              <a:rPr lang="ru-RU" sz="1200" b="1" dirty="0">
                <a:effectLst/>
                <a:latin typeface="Tahoma" panose="020B0604030504040204" pitchFamily="34" charset="0"/>
                <a:ea typeface="Tahoma" panose="020B0604030504040204" pitchFamily="34" charset="0"/>
              </a:rPr>
              <a:t> инвалида, разработанной участнику СВО в бюро медико-социальной экспертизы.</a:t>
            </a:r>
          </a:p>
        </p:txBody>
      </p:sp>
      <p:sp>
        <p:nvSpPr>
          <p:cNvPr id="57" name="Textbox 34">
            <a:extLst>
              <a:ext uri="{FF2B5EF4-FFF2-40B4-BE49-F238E27FC236}">
                <a16:creationId xmlns:a16="http://schemas.microsoft.com/office/drawing/2014/main" id="{A3BAE753-DF66-4670-A283-024B0709CBCD}"/>
              </a:ext>
            </a:extLst>
          </p:cNvPr>
          <p:cNvSpPr txBox="1"/>
          <p:nvPr/>
        </p:nvSpPr>
        <p:spPr>
          <a:xfrm>
            <a:off x="587504" y="9140523"/>
            <a:ext cx="6405480" cy="35098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algn="just">
              <a:lnSpc>
                <a:spcPts val="1175"/>
              </a:lnSpc>
            </a:pPr>
            <a:r>
              <a:rPr lang="ru-RU" sz="1200" b="1" dirty="0">
                <a:effectLst/>
                <a:latin typeface="Tahoma" panose="020B0604030504040204" pitchFamily="34" charset="0"/>
                <a:ea typeface="Tahoma" panose="020B0604030504040204" pitchFamily="34" charset="0"/>
              </a:rPr>
              <a:t>**В любой момент можно отказаться от электронного сертификата и выбрать другой способ обеспечения ТСР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D13760A3-0AF6-4CB4-8756-4FDBB2ACD736}"/>
              </a:ext>
            </a:extLst>
          </p:cNvPr>
          <p:cNvSpPr txBox="1"/>
          <p:nvPr/>
        </p:nvSpPr>
        <p:spPr>
          <a:xfrm>
            <a:off x="677023" y="443300"/>
            <a:ext cx="6226009" cy="646331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Социальный фонд России по Республике Северная Осетия-Алания</a:t>
            </a:r>
          </a:p>
        </p:txBody>
      </p:sp>
    </p:spTree>
    <p:extLst>
      <p:ext uri="{BB962C8B-B14F-4D97-AF65-F5344CB8AC3E}">
        <p14:creationId xmlns:p14="http://schemas.microsoft.com/office/powerpoint/2010/main" val="243471414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Freeform 103"/>
          <p:cNvSpPr/>
          <p:nvPr/>
        </p:nvSpPr>
        <p:spPr>
          <a:xfrm>
            <a:off x="485800" y="5810062"/>
            <a:ext cx="6970273" cy="255493"/>
          </a:xfrm>
          <a:custGeom>
            <a:avLst/>
            <a:gdLst/>
            <a:ahLst/>
            <a:cxnLst/>
            <a:rect l="0" t="0" r="0" b="0"/>
            <a:pathLst>
              <a:path w="6973202" h="255600">
                <a:moveTo>
                  <a:pt x="0" y="255600"/>
                </a:moveTo>
                <a:lnTo>
                  <a:pt x="6973202" y="255600"/>
                </a:lnTo>
                <a:lnTo>
                  <a:pt x="6973202" y="0"/>
                </a:lnTo>
                <a:lnTo>
                  <a:pt x="0" y="0"/>
                </a:lnTo>
                <a:lnTo>
                  <a:pt x="0" y="255600"/>
                </a:lnTo>
                <a:close/>
              </a:path>
            </a:pathLst>
          </a:custGeom>
          <a:solidFill>
            <a:srgbClr val="E7E8EA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2" name="Freeform 102"/>
          <p:cNvSpPr/>
          <p:nvPr/>
        </p:nvSpPr>
        <p:spPr>
          <a:xfrm>
            <a:off x="485800" y="3779258"/>
            <a:ext cx="6970273" cy="255493"/>
          </a:xfrm>
          <a:custGeom>
            <a:avLst/>
            <a:gdLst/>
            <a:ahLst/>
            <a:cxnLst/>
            <a:rect l="0" t="0" r="0" b="0"/>
            <a:pathLst>
              <a:path w="6973202" h="255600">
                <a:moveTo>
                  <a:pt x="0" y="255600"/>
                </a:moveTo>
                <a:lnTo>
                  <a:pt x="6973202" y="255600"/>
                </a:lnTo>
                <a:lnTo>
                  <a:pt x="6973202" y="0"/>
                </a:lnTo>
                <a:lnTo>
                  <a:pt x="0" y="0"/>
                </a:lnTo>
                <a:lnTo>
                  <a:pt x="0" y="255600"/>
                </a:lnTo>
                <a:close/>
              </a:path>
            </a:pathLst>
          </a:custGeom>
          <a:solidFill>
            <a:srgbClr val="E7E8EA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1" name="Freeform 101"/>
          <p:cNvSpPr/>
          <p:nvPr/>
        </p:nvSpPr>
        <p:spPr>
          <a:xfrm>
            <a:off x="485800" y="1393055"/>
            <a:ext cx="6970273" cy="1049963"/>
          </a:xfrm>
          <a:custGeom>
            <a:avLst/>
            <a:gdLst/>
            <a:ahLst/>
            <a:cxnLst/>
            <a:rect l="0" t="0" r="0" b="0"/>
            <a:pathLst>
              <a:path w="6973202" h="1050404">
                <a:moveTo>
                  <a:pt x="0" y="1050404"/>
                </a:moveTo>
                <a:lnTo>
                  <a:pt x="6973202" y="1050404"/>
                </a:lnTo>
                <a:lnTo>
                  <a:pt x="6973202" y="0"/>
                </a:lnTo>
                <a:lnTo>
                  <a:pt x="0" y="0"/>
                </a:lnTo>
                <a:lnTo>
                  <a:pt x="0" y="1050404"/>
                </a:lnTo>
                <a:close/>
              </a:path>
            </a:pathLst>
          </a:custGeom>
          <a:solidFill>
            <a:srgbClr val="E7E8EA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69" name="Picture 2" descr="C:\Users\tausi\OneDrive\Рабочий стол\Анонс.png">
            <a:extLst>
              <a:ext uri="{FF2B5EF4-FFF2-40B4-BE49-F238E27FC236}">
                <a16:creationId xmlns:a16="http://schemas.microsoft.com/office/drawing/2014/main" id="{CA51A56D-6919-4A8D-8F37-4435846CF3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8732" y="31434"/>
            <a:ext cx="7597872" cy="1096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" name="Picture 100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34606" y="9410725"/>
            <a:ext cx="912204" cy="912204"/>
          </a:xfrm>
          <a:prstGeom prst="rect">
            <a:avLst/>
          </a:prstGeom>
          <a:noFill/>
        </p:spPr>
      </p:pic>
      <p:sp>
        <p:nvSpPr>
          <p:cNvPr id="104" name="Freeform 104"/>
          <p:cNvSpPr/>
          <p:nvPr/>
        </p:nvSpPr>
        <p:spPr>
          <a:xfrm>
            <a:off x="719699" y="2580134"/>
            <a:ext cx="77057" cy="77057"/>
          </a:xfrm>
          <a:custGeom>
            <a:avLst/>
            <a:gdLst/>
            <a:ahLst/>
            <a:cxnLst/>
            <a:rect l="0" t="0" r="0" b="0"/>
            <a:pathLst>
              <a:path w="77089" h="77089">
                <a:moveTo>
                  <a:pt x="0" y="0"/>
                </a:moveTo>
                <a:lnTo>
                  <a:pt x="77089" y="0"/>
                </a:lnTo>
                <a:lnTo>
                  <a:pt x="77089" y="77089"/>
                </a:lnTo>
                <a:lnTo>
                  <a:pt x="0" y="77089"/>
                </a:lnTo>
                <a:lnTo>
                  <a:pt x="0" y="0"/>
                </a:lnTo>
                <a:close/>
              </a:path>
            </a:pathLst>
          </a:custGeom>
          <a:solidFill>
            <a:srgbClr val="27668E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5" name="Freeform 105"/>
          <p:cNvSpPr/>
          <p:nvPr/>
        </p:nvSpPr>
        <p:spPr>
          <a:xfrm>
            <a:off x="719699" y="2936016"/>
            <a:ext cx="77057" cy="77057"/>
          </a:xfrm>
          <a:custGeom>
            <a:avLst/>
            <a:gdLst/>
            <a:ahLst/>
            <a:cxnLst/>
            <a:rect l="0" t="0" r="0" b="0"/>
            <a:pathLst>
              <a:path w="77089" h="77089">
                <a:moveTo>
                  <a:pt x="0" y="0"/>
                </a:moveTo>
                <a:lnTo>
                  <a:pt x="77089" y="0"/>
                </a:lnTo>
                <a:lnTo>
                  <a:pt x="77089" y="77089"/>
                </a:lnTo>
                <a:lnTo>
                  <a:pt x="0" y="77089"/>
                </a:lnTo>
                <a:lnTo>
                  <a:pt x="0" y="0"/>
                </a:lnTo>
                <a:close/>
              </a:path>
            </a:pathLst>
          </a:custGeom>
          <a:solidFill>
            <a:srgbClr val="27668E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6" name="Freeform 106"/>
          <p:cNvSpPr/>
          <p:nvPr/>
        </p:nvSpPr>
        <p:spPr>
          <a:xfrm>
            <a:off x="719699" y="3131958"/>
            <a:ext cx="77057" cy="77057"/>
          </a:xfrm>
          <a:custGeom>
            <a:avLst/>
            <a:gdLst/>
            <a:ahLst/>
            <a:cxnLst/>
            <a:rect l="0" t="0" r="0" b="0"/>
            <a:pathLst>
              <a:path w="77089" h="77089">
                <a:moveTo>
                  <a:pt x="0" y="0"/>
                </a:moveTo>
                <a:lnTo>
                  <a:pt x="77089" y="0"/>
                </a:lnTo>
                <a:lnTo>
                  <a:pt x="77089" y="77089"/>
                </a:lnTo>
                <a:lnTo>
                  <a:pt x="0" y="77089"/>
                </a:lnTo>
                <a:lnTo>
                  <a:pt x="0" y="0"/>
                </a:lnTo>
                <a:close/>
              </a:path>
            </a:pathLst>
          </a:custGeom>
          <a:solidFill>
            <a:srgbClr val="27668E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7" name="Freeform 107"/>
          <p:cNvSpPr/>
          <p:nvPr/>
        </p:nvSpPr>
        <p:spPr>
          <a:xfrm>
            <a:off x="719699" y="3487852"/>
            <a:ext cx="77057" cy="77057"/>
          </a:xfrm>
          <a:custGeom>
            <a:avLst/>
            <a:gdLst/>
            <a:ahLst/>
            <a:cxnLst/>
            <a:rect l="0" t="0" r="0" b="0"/>
            <a:pathLst>
              <a:path w="77089" h="77089">
                <a:moveTo>
                  <a:pt x="0" y="0"/>
                </a:moveTo>
                <a:lnTo>
                  <a:pt x="77089" y="0"/>
                </a:lnTo>
                <a:lnTo>
                  <a:pt x="77089" y="77089"/>
                </a:lnTo>
                <a:lnTo>
                  <a:pt x="0" y="77089"/>
                </a:lnTo>
                <a:lnTo>
                  <a:pt x="0" y="0"/>
                </a:lnTo>
                <a:close/>
              </a:path>
            </a:pathLst>
          </a:custGeom>
          <a:solidFill>
            <a:srgbClr val="27668E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8" name="Freeform 108"/>
          <p:cNvSpPr/>
          <p:nvPr/>
        </p:nvSpPr>
        <p:spPr>
          <a:xfrm>
            <a:off x="719699" y="4123906"/>
            <a:ext cx="77057" cy="77057"/>
          </a:xfrm>
          <a:custGeom>
            <a:avLst/>
            <a:gdLst/>
            <a:ahLst/>
            <a:cxnLst/>
            <a:rect l="0" t="0" r="0" b="0"/>
            <a:pathLst>
              <a:path w="77089" h="77089">
                <a:moveTo>
                  <a:pt x="0" y="0"/>
                </a:moveTo>
                <a:lnTo>
                  <a:pt x="77089" y="0"/>
                </a:lnTo>
                <a:lnTo>
                  <a:pt x="77089" y="77089"/>
                </a:lnTo>
                <a:lnTo>
                  <a:pt x="0" y="77089"/>
                </a:lnTo>
                <a:lnTo>
                  <a:pt x="0" y="0"/>
                </a:lnTo>
                <a:close/>
              </a:path>
            </a:pathLst>
          </a:custGeom>
          <a:solidFill>
            <a:srgbClr val="27668E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9" name="Freeform 109"/>
          <p:cNvSpPr/>
          <p:nvPr/>
        </p:nvSpPr>
        <p:spPr>
          <a:xfrm>
            <a:off x="719699" y="4603752"/>
            <a:ext cx="77057" cy="77057"/>
          </a:xfrm>
          <a:custGeom>
            <a:avLst/>
            <a:gdLst/>
            <a:ahLst/>
            <a:cxnLst/>
            <a:rect l="0" t="0" r="0" b="0"/>
            <a:pathLst>
              <a:path w="77089" h="77089">
                <a:moveTo>
                  <a:pt x="0" y="0"/>
                </a:moveTo>
                <a:lnTo>
                  <a:pt x="77089" y="0"/>
                </a:lnTo>
                <a:lnTo>
                  <a:pt x="77089" y="77089"/>
                </a:lnTo>
                <a:lnTo>
                  <a:pt x="0" y="77089"/>
                </a:lnTo>
                <a:lnTo>
                  <a:pt x="0" y="0"/>
                </a:lnTo>
                <a:close/>
              </a:path>
            </a:pathLst>
          </a:custGeom>
          <a:solidFill>
            <a:srgbClr val="27668E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0" name="Freeform 110"/>
          <p:cNvSpPr/>
          <p:nvPr/>
        </p:nvSpPr>
        <p:spPr>
          <a:xfrm>
            <a:off x="719699" y="4959647"/>
            <a:ext cx="77057" cy="77057"/>
          </a:xfrm>
          <a:custGeom>
            <a:avLst/>
            <a:gdLst/>
            <a:ahLst/>
            <a:cxnLst/>
            <a:rect l="0" t="0" r="0" b="0"/>
            <a:pathLst>
              <a:path w="77089" h="77089">
                <a:moveTo>
                  <a:pt x="0" y="0"/>
                </a:moveTo>
                <a:lnTo>
                  <a:pt x="77089" y="0"/>
                </a:lnTo>
                <a:lnTo>
                  <a:pt x="77089" y="77089"/>
                </a:lnTo>
                <a:lnTo>
                  <a:pt x="0" y="77089"/>
                </a:lnTo>
                <a:lnTo>
                  <a:pt x="0" y="0"/>
                </a:lnTo>
                <a:close/>
              </a:path>
            </a:pathLst>
          </a:custGeom>
          <a:solidFill>
            <a:srgbClr val="27668E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1" name="Freeform 111"/>
          <p:cNvSpPr/>
          <p:nvPr/>
        </p:nvSpPr>
        <p:spPr>
          <a:xfrm>
            <a:off x="719699" y="5511484"/>
            <a:ext cx="77057" cy="77057"/>
          </a:xfrm>
          <a:custGeom>
            <a:avLst/>
            <a:gdLst/>
            <a:ahLst/>
            <a:cxnLst/>
            <a:rect l="0" t="0" r="0" b="0"/>
            <a:pathLst>
              <a:path w="77089" h="77089">
                <a:moveTo>
                  <a:pt x="0" y="0"/>
                </a:moveTo>
                <a:lnTo>
                  <a:pt x="77089" y="0"/>
                </a:lnTo>
                <a:lnTo>
                  <a:pt x="77089" y="77089"/>
                </a:lnTo>
                <a:lnTo>
                  <a:pt x="0" y="77089"/>
                </a:lnTo>
                <a:lnTo>
                  <a:pt x="0" y="0"/>
                </a:lnTo>
                <a:close/>
              </a:path>
            </a:pathLst>
          </a:custGeom>
          <a:solidFill>
            <a:srgbClr val="27668E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2" name="Freeform 112"/>
          <p:cNvSpPr/>
          <p:nvPr/>
        </p:nvSpPr>
        <p:spPr>
          <a:xfrm>
            <a:off x="719699" y="6147525"/>
            <a:ext cx="77057" cy="77057"/>
          </a:xfrm>
          <a:custGeom>
            <a:avLst/>
            <a:gdLst/>
            <a:ahLst/>
            <a:cxnLst/>
            <a:rect l="0" t="0" r="0" b="0"/>
            <a:pathLst>
              <a:path w="77089" h="77089">
                <a:moveTo>
                  <a:pt x="0" y="0"/>
                </a:moveTo>
                <a:lnTo>
                  <a:pt x="77089" y="0"/>
                </a:lnTo>
                <a:lnTo>
                  <a:pt x="77089" y="77089"/>
                </a:lnTo>
                <a:lnTo>
                  <a:pt x="0" y="77089"/>
                </a:lnTo>
                <a:lnTo>
                  <a:pt x="0" y="0"/>
                </a:lnTo>
                <a:close/>
              </a:path>
            </a:pathLst>
          </a:custGeom>
          <a:solidFill>
            <a:srgbClr val="27668E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3" name="Freeform 113"/>
          <p:cNvSpPr/>
          <p:nvPr/>
        </p:nvSpPr>
        <p:spPr>
          <a:xfrm>
            <a:off x="719699" y="6503420"/>
            <a:ext cx="77057" cy="77057"/>
          </a:xfrm>
          <a:custGeom>
            <a:avLst/>
            <a:gdLst/>
            <a:ahLst/>
            <a:cxnLst/>
            <a:rect l="0" t="0" r="0" b="0"/>
            <a:pathLst>
              <a:path w="77089" h="77089">
                <a:moveTo>
                  <a:pt x="0" y="0"/>
                </a:moveTo>
                <a:lnTo>
                  <a:pt x="77089" y="0"/>
                </a:lnTo>
                <a:lnTo>
                  <a:pt x="77089" y="77089"/>
                </a:lnTo>
                <a:lnTo>
                  <a:pt x="0" y="77089"/>
                </a:lnTo>
                <a:lnTo>
                  <a:pt x="0" y="0"/>
                </a:lnTo>
                <a:close/>
              </a:path>
            </a:pathLst>
          </a:custGeom>
          <a:solidFill>
            <a:srgbClr val="27668E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4" name="Freeform 114"/>
          <p:cNvSpPr/>
          <p:nvPr/>
        </p:nvSpPr>
        <p:spPr>
          <a:xfrm>
            <a:off x="719699" y="6859315"/>
            <a:ext cx="77057" cy="77057"/>
          </a:xfrm>
          <a:custGeom>
            <a:avLst/>
            <a:gdLst/>
            <a:ahLst/>
            <a:cxnLst/>
            <a:rect l="0" t="0" r="0" b="0"/>
            <a:pathLst>
              <a:path w="77089" h="77089">
                <a:moveTo>
                  <a:pt x="0" y="0"/>
                </a:moveTo>
                <a:lnTo>
                  <a:pt x="77089" y="0"/>
                </a:lnTo>
                <a:lnTo>
                  <a:pt x="77089" y="77089"/>
                </a:lnTo>
                <a:lnTo>
                  <a:pt x="0" y="77089"/>
                </a:lnTo>
                <a:lnTo>
                  <a:pt x="0" y="0"/>
                </a:lnTo>
                <a:close/>
              </a:path>
            </a:pathLst>
          </a:custGeom>
          <a:solidFill>
            <a:srgbClr val="27668E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5" name="Freeform 115"/>
          <p:cNvSpPr/>
          <p:nvPr/>
        </p:nvSpPr>
        <p:spPr>
          <a:xfrm>
            <a:off x="719699" y="7375150"/>
            <a:ext cx="77057" cy="77057"/>
          </a:xfrm>
          <a:custGeom>
            <a:avLst/>
            <a:gdLst/>
            <a:ahLst/>
            <a:cxnLst/>
            <a:rect l="0" t="0" r="0" b="0"/>
            <a:pathLst>
              <a:path w="77089" h="77089">
                <a:moveTo>
                  <a:pt x="0" y="0"/>
                </a:moveTo>
                <a:lnTo>
                  <a:pt x="77089" y="0"/>
                </a:lnTo>
                <a:lnTo>
                  <a:pt x="77089" y="77089"/>
                </a:lnTo>
                <a:lnTo>
                  <a:pt x="0" y="77089"/>
                </a:lnTo>
                <a:lnTo>
                  <a:pt x="0" y="0"/>
                </a:lnTo>
                <a:close/>
              </a:path>
            </a:pathLst>
          </a:custGeom>
          <a:solidFill>
            <a:srgbClr val="27668E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6" name="Freeform 116"/>
          <p:cNvSpPr/>
          <p:nvPr/>
        </p:nvSpPr>
        <p:spPr>
          <a:xfrm>
            <a:off x="719699" y="7731044"/>
            <a:ext cx="77057" cy="77057"/>
          </a:xfrm>
          <a:custGeom>
            <a:avLst/>
            <a:gdLst/>
            <a:ahLst/>
            <a:cxnLst/>
            <a:rect l="0" t="0" r="0" b="0"/>
            <a:pathLst>
              <a:path w="77089" h="77089">
                <a:moveTo>
                  <a:pt x="0" y="0"/>
                </a:moveTo>
                <a:lnTo>
                  <a:pt x="77089" y="0"/>
                </a:lnTo>
                <a:lnTo>
                  <a:pt x="77089" y="77089"/>
                </a:lnTo>
                <a:lnTo>
                  <a:pt x="0" y="77089"/>
                </a:lnTo>
                <a:lnTo>
                  <a:pt x="0" y="0"/>
                </a:lnTo>
                <a:close/>
              </a:path>
            </a:pathLst>
          </a:custGeom>
          <a:solidFill>
            <a:srgbClr val="27668E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7" name="Freeform 117"/>
          <p:cNvSpPr/>
          <p:nvPr/>
        </p:nvSpPr>
        <p:spPr>
          <a:xfrm>
            <a:off x="719693" y="8349337"/>
            <a:ext cx="6473441" cy="938186"/>
          </a:xfrm>
          <a:custGeom>
            <a:avLst/>
            <a:gdLst/>
            <a:ahLst/>
            <a:cxnLst/>
            <a:rect l="0" t="0" r="0" b="0"/>
            <a:pathLst>
              <a:path w="6476161" h="938580">
                <a:moveTo>
                  <a:pt x="144005" y="0"/>
                </a:moveTo>
                <a:cubicBezTo>
                  <a:pt x="64478" y="0"/>
                  <a:pt x="0" y="64465"/>
                  <a:pt x="0" y="144005"/>
                </a:cubicBezTo>
                <a:lnTo>
                  <a:pt x="0" y="794575"/>
                </a:lnTo>
                <a:cubicBezTo>
                  <a:pt x="0" y="874102"/>
                  <a:pt x="64478" y="938580"/>
                  <a:pt x="144005" y="938580"/>
                </a:cubicBezTo>
                <a:lnTo>
                  <a:pt x="6332168" y="938580"/>
                </a:lnTo>
                <a:cubicBezTo>
                  <a:pt x="6411696" y="938580"/>
                  <a:pt x="6476161" y="874102"/>
                  <a:pt x="6476161" y="794575"/>
                </a:cubicBezTo>
                <a:lnTo>
                  <a:pt x="6476161" y="144005"/>
                </a:lnTo>
                <a:cubicBezTo>
                  <a:pt x="6476161" y="64465"/>
                  <a:pt x="6411696" y="0"/>
                  <a:pt x="6332168" y="0"/>
                </a:cubicBezTo>
                <a:close/>
                <a:moveTo>
                  <a:pt x="144005" y="0"/>
                </a:moveTo>
              </a:path>
            </a:pathLst>
          </a:custGeom>
          <a:solidFill>
            <a:srgbClr val="FDDED0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18" name="Picture 118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94997" y="8620915"/>
            <a:ext cx="733560" cy="135718"/>
          </a:xfrm>
          <a:prstGeom prst="rect">
            <a:avLst/>
          </a:prstGeom>
          <a:noFill/>
        </p:spPr>
      </p:pic>
      <p:pic>
        <p:nvPicPr>
          <p:cNvPr id="119" name="Picture 119">
            <a:hlinkClick r:id="" action="ppaction://noaction"/>
          </p:cNvPr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7956" y="111003"/>
            <a:ext cx="2196138" cy="2194908"/>
          </a:xfrm>
          <a:prstGeom prst="rect">
            <a:avLst/>
          </a:prstGeom>
          <a:noFill/>
        </p:spPr>
      </p:pic>
      <p:sp>
        <p:nvSpPr>
          <p:cNvPr id="120" name="Freeform 120"/>
          <p:cNvSpPr/>
          <p:nvPr/>
        </p:nvSpPr>
        <p:spPr>
          <a:xfrm>
            <a:off x="234517" y="218951"/>
            <a:ext cx="607451" cy="509805"/>
          </a:xfrm>
          <a:custGeom>
            <a:avLst/>
            <a:gdLst/>
            <a:ahLst/>
            <a:cxnLst/>
            <a:rect l="0" t="0" r="0" b="0"/>
            <a:pathLst>
              <a:path w="607706" h="510019">
                <a:moveTo>
                  <a:pt x="267639" y="0"/>
                </a:moveTo>
                <a:lnTo>
                  <a:pt x="222072" y="66230"/>
                </a:lnTo>
                <a:lnTo>
                  <a:pt x="185445" y="66230"/>
                </a:lnTo>
                <a:cubicBezTo>
                  <a:pt x="82372" y="66230"/>
                  <a:pt x="27698" y="136334"/>
                  <a:pt x="12204" y="196367"/>
                </a:cubicBezTo>
                <a:cubicBezTo>
                  <a:pt x="0" y="243611"/>
                  <a:pt x="8636" y="290880"/>
                  <a:pt x="35890" y="326072"/>
                </a:cubicBezTo>
                <a:cubicBezTo>
                  <a:pt x="57620" y="354126"/>
                  <a:pt x="101358" y="387565"/>
                  <a:pt x="186309" y="387565"/>
                </a:cubicBezTo>
                <a:lnTo>
                  <a:pt x="240017" y="387565"/>
                </a:lnTo>
                <a:lnTo>
                  <a:pt x="409383" y="146761"/>
                </a:lnTo>
                <a:lnTo>
                  <a:pt x="421385" y="146761"/>
                </a:lnTo>
                <a:cubicBezTo>
                  <a:pt x="462926" y="146761"/>
                  <a:pt x="493025" y="157276"/>
                  <a:pt x="508430" y="177177"/>
                </a:cubicBezTo>
                <a:cubicBezTo>
                  <a:pt x="520394" y="192620"/>
                  <a:pt x="523848" y="214706"/>
                  <a:pt x="517892" y="237756"/>
                </a:cubicBezTo>
                <a:cubicBezTo>
                  <a:pt x="506018" y="283730"/>
                  <a:pt x="457288" y="307771"/>
                  <a:pt x="415289" y="307771"/>
                </a:cubicBezTo>
                <a:lnTo>
                  <a:pt x="343483" y="307771"/>
                </a:lnTo>
                <a:lnTo>
                  <a:pt x="204343" y="510019"/>
                </a:lnTo>
                <a:lnTo>
                  <a:pt x="301649" y="510019"/>
                </a:lnTo>
                <a:lnTo>
                  <a:pt x="385634" y="387934"/>
                </a:lnTo>
                <a:lnTo>
                  <a:pt x="415289" y="387934"/>
                </a:lnTo>
                <a:cubicBezTo>
                  <a:pt x="516025" y="387934"/>
                  <a:pt x="579322" y="320471"/>
                  <a:pt x="595502" y="257797"/>
                </a:cubicBezTo>
                <a:cubicBezTo>
                  <a:pt x="607706" y="210553"/>
                  <a:pt x="599058" y="163271"/>
                  <a:pt x="571804" y="128092"/>
                </a:cubicBezTo>
                <a:cubicBezTo>
                  <a:pt x="550086" y="100037"/>
                  <a:pt x="506348" y="66598"/>
                  <a:pt x="421385" y="66598"/>
                </a:cubicBezTo>
                <a:lnTo>
                  <a:pt x="367676" y="66598"/>
                </a:lnTo>
                <a:lnTo>
                  <a:pt x="198323" y="307403"/>
                </a:lnTo>
                <a:lnTo>
                  <a:pt x="186309" y="307403"/>
                </a:lnTo>
                <a:cubicBezTo>
                  <a:pt x="144780" y="307403"/>
                  <a:pt x="114681" y="296875"/>
                  <a:pt x="99263" y="276986"/>
                </a:cubicBezTo>
                <a:cubicBezTo>
                  <a:pt x="87312" y="261543"/>
                  <a:pt x="83858" y="239458"/>
                  <a:pt x="89801" y="216395"/>
                </a:cubicBezTo>
                <a:cubicBezTo>
                  <a:pt x="98552" y="182549"/>
                  <a:pt x="128270" y="146380"/>
                  <a:pt x="185445" y="146380"/>
                </a:cubicBezTo>
                <a:lnTo>
                  <a:pt x="264223" y="146380"/>
                </a:lnTo>
                <a:lnTo>
                  <a:pt x="364933" y="0"/>
                </a:lnTo>
                <a:close/>
                <a:moveTo>
                  <a:pt x="267639" y="0"/>
                </a:moveTo>
              </a:path>
            </a:pathLst>
          </a:custGeom>
          <a:solidFill>
            <a:srgbClr val="FFFFFF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0" name="Freeform 140"/>
          <p:cNvSpPr/>
          <p:nvPr/>
        </p:nvSpPr>
        <p:spPr>
          <a:xfrm>
            <a:off x="3170697" y="10247750"/>
            <a:ext cx="95769" cy="14243"/>
          </a:xfrm>
          <a:custGeom>
            <a:avLst/>
            <a:gdLst/>
            <a:ahLst/>
            <a:cxnLst/>
            <a:rect l="0" t="0" r="0" b="0"/>
            <a:pathLst>
              <a:path w="95809" h="14249">
                <a:moveTo>
                  <a:pt x="0" y="14249"/>
                </a:moveTo>
                <a:lnTo>
                  <a:pt x="95809" y="14249"/>
                </a:lnTo>
                <a:lnTo>
                  <a:pt x="95809" y="0"/>
                </a:lnTo>
                <a:lnTo>
                  <a:pt x="0" y="0"/>
                </a:lnTo>
                <a:lnTo>
                  <a:pt x="0" y="14249"/>
                </a:lnTo>
                <a:close/>
              </a:path>
            </a:pathLst>
          </a:custGeom>
          <a:solidFill>
            <a:srgbClr val="606163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1" name="Rectangle 141"/>
          <p:cNvSpPr/>
          <p:nvPr/>
        </p:nvSpPr>
        <p:spPr>
          <a:xfrm>
            <a:off x="1608323" y="393093"/>
            <a:ext cx="4299436" cy="88179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ru-RU" sz="1899" kern="0" dirty="0">
                <a:solidFill>
                  <a:srgbClr val="0A5E8A"/>
                </a:solidFill>
                <a:latin typeface="Arial"/>
              </a:rPr>
              <a:t>ВЫ</a:t>
            </a:r>
            <a:r>
              <a:rPr lang="ru-RU" sz="1899" kern="0" spc="-18" dirty="0">
                <a:solidFill>
                  <a:srgbClr val="0A5E8A"/>
                </a:solidFill>
                <a:latin typeface="Arial"/>
              </a:rPr>
              <a:t>П</a:t>
            </a:r>
            <a:r>
              <a:rPr lang="ru-RU" sz="1899" kern="0" dirty="0">
                <a:solidFill>
                  <a:srgbClr val="0A5E8A"/>
                </a:solidFill>
                <a:latin typeface="Arial"/>
              </a:rPr>
              <a:t>Л</a:t>
            </a:r>
            <a:r>
              <a:rPr lang="ru-RU" sz="1899" kern="0" spc="-67" dirty="0">
                <a:solidFill>
                  <a:srgbClr val="0A5E8A"/>
                </a:solidFill>
                <a:latin typeface="Arial"/>
              </a:rPr>
              <a:t>А</a:t>
            </a:r>
            <a:r>
              <a:rPr lang="ru-RU" sz="1899" kern="0" dirty="0">
                <a:solidFill>
                  <a:srgbClr val="0A5E8A"/>
                </a:solidFill>
                <a:latin typeface="Arial"/>
              </a:rPr>
              <a:t>ТЫ И ЛЬ</a:t>
            </a:r>
            <a:r>
              <a:rPr lang="ru-RU" sz="1899" kern="0" spc="-168" dirty="0">
                <a:solidFill>
                  <a:srgbClr val="0A5E8A"/>
                </a:solidFill>
                <a:latin typeface="Arial"/>
              </a:rPr>
              <a:t>Г</a:t>
            </a:r>
            <a:r>
              <a:rPr lang="ru-RU" sz="1899" kern="0" spc="-20" dirty="0">
                <a:solidFill>
                  <a:srgbClr val="0A5E8A"/>
                </a:solidFill>
                <a:latin typeface="Arial"/>
              </a:rPr>
              <a:t>О</a:t>
            </a:r>
            <a:r>
              <a:rPr lang="ru-RU" sz="1899" kern="0" dirty="0">
                <a:solidFill>
                  <a:srgbClr val="0A5E8A"/>
                </a:solidFill>
                <a:latin typeface="Arial"/>
              </a:rPr>
              <a:t>ТЫ УЧ</a:t>
            </a:r>
            <a:r>
              <a:rPr lang="ru-RU" sz="1899" kern="0" spc="-20" dirty="0">
                <a:solidFill>
                  <a:srgbClr val="0A5E8A"/>
                </a:solidFill>
                <a:latin typeface="Arial"/>
              </a:rPr>
              <a:t>А</a:t>
            </a:r>
            <a:r>
              <a:rPr lang="ru-RU" sz="1899" kern="0" spc="-16" dirty="0">
                <a:solidFill>
                  <a:srgbClr val="0A5E8A"/>
                </a:solidFill>
                <a:latin typeface="Arial"/>
              </a:rPr>
              <a:t>С</a:t>
            </a:r>
            <a:r>
              <a:rPr lang="ru-RU" sz="1899" kern="0" dirty="0">
                <a:solidFill>
                  <a:srgbClr val="0A5E8A"/>
                </a:solidFill>
                <a:latin typeface="Arial"/>
              </a:rPr>
              <a:t>ТНИ</a:t>
            </a:r>
            <a:r>
              <a:rPr lang="ru-RU" sz="1899" kern="0" spc="-63" dirty="0">
                <a:solidFill>
                  <a:srgbClr val="0A5E8A"/>
                </a:solidFill>
                <a:latin typeface="Arial"/>
              </a:rPr>
              <a:t>К</a:t>
            </a:r>
            <a:r>
              <a:rPr lang="ru-RU" sz="1899" kern="0" dirty="0">
                <a:solidFill>
                  <a:srgbClr val="0A5E8A"/>
                </a:solidFill>
                <a:latin typeface="Arial"/>
              </a:rPr>
              <a:t>АМ </a:t>
            </a:r>
          </a:p>
          <a:p>
            <a:pPr>
              <a:lnSpc>
                <a:spcPts val="2278"/>
              </a:lnSpc>
            </a:pPr>
            <a:r>
              <a:rPr lang="ru-RU" sz="1899" kern="0" dirty="0">
                <a:solidFill>
                  <a:srgbClr val="0A5E8A"/>
                </a:solidFill>
                <a:latin typeface="Arial"/>
              </a:rPr>
              <a:t>СПЕЦИАЛЬНОЙ ВОЕННОЙ </a:t>
            </a:r>
          </a:p>
          <a:p>
            <a:pPr>
              <a:lnSpc>
                <a:spcPts val="2278"/>
              </a:lnSpc>
            </a:pPr>
            <a:r>
              <a:rPr lang="ru-RU" sz="1899" kern="0" dirty="0">
                <a:solidFill>
                  <a:srgbClr val="0A5E8A"/>
                </a:solidFill>
                <a:latin typeface="Arial"/>
              </a:rPr>
              <a:t>ОПЕ</a:t>
            </a:r>
            <a:r>
              <a:rPr lang="ru-RU" sz="1899" kern="0" spc="-86" dirty="0">
                <a:solidFill>
                  <a:srgbClr val="0A5E8A"/>
                </a:solidFill>
                <a:latin typeface="Arial"/>
              </a:rPr>
              <a:t>Р</a:t>
            </a:r>
            <a:r>
              <a:rPr lang="ru-RU" sz="1899" kern="0" dirty="0">
                <a:solidFill>
                  <a:srgbClr val="0A5E8A"/>
                </a:solidFill>
                <a:latin typeface="Arial"/>
              </a:rPr>
              <a:t>АЦИИ И ИХ СЕМ</a:t>
            </a:r>
            <a:r>
              <a:rPr lang="ru-RU" sz="1899" kern="0" spc="-80" dirty="0">
                <a:solidFill>
                  <a:srgbClr val="0A5E8A"/>
                </a:solidFill>
                <a:latin typeface="Arial"/>
              </a:rPr>
              <a:t>Ь</a:t>
            </a:r>
            <a:r>
              <a:rPr lang="ru-RU" sz="1899" kern="0" dirty="0">
                <a:solidFill>
                  <a:srgbClr val="0A5E8A"/>
                </a:solidFill>
                <a:latin typeface="Arial"/>
              </a:rPr>
              <a:t>ЯМ</a:t>
            </a:r>
          </a:p>
        </p:txBody>
      </p:sp>
      <p:sp>
        <p:nvSpPr>
          <p:cNvPr id="142" name="Rectangle 142"/>
          <p:cNvSpPr/>
          <p:nvPr/>
        </p:nvSpPr>
        <p:spPr>
          <a:xfrm>
            <a:off x="719697" y="1488333"/>
            <a:ext cx="5403056" cy="902432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ru-RU" sz="1200" kern="0" spc="-14" dirty="0">
                <a:solidFill>
                  <a:srgbClr val="0A5E8A"/>
                </a:solidFill>
                <a:latin typeface="Arial"/>
              </a:rPr>
              <a:t>В</a:t>
            </a:r>
            <a:r>
              <a:rPr lang="ru-RU" sz="1200" kern="0" spc="-21" dirty="0">
                <a:solidFill>
                  <a:srgbClr val="0A5E8A"/>
                </a:solidFill>
                <a:latin typeface="Arial"/>
              </a:rPr>
              <a:t>О</a:t>
            </a:r>
            <a:r>
              <a:rPr lang="ru-RU" sz="1200" kern="0" spc="-27" dirty="0">
                <a:solidFill>
                  <a:srgbClr val="0A5E8A"/>
                </a:solidFill>
                <a:latin typeface="Arial"/>
              </a:rPr>
              <a:t>Е</a:t>
            </a:r>
            <a:r>
              <a:rPr lang="ru-RU" sz="1200" kern="0" spc="-28" dirty="0">
                <a:solidFill>
                  <a:srgbClr val="0A5E8A"/>
                </a:solidFill>
                <a:latin typeface="Arial"/>
              </a:rPr>
              <a:t>Н</a:t>
            </a:r>
            <a:r>
              <a:rPr lang="ru-RU" sz="1200" kern="0" spc="-20" dirty="0">
                <a:solidFill>
                  <a:srgbClr val="0A5E8A"/>
                </a:solidFill>
                <a:latin typeface="Arial"/>
              </a:rPr>
              <a:t>Н</a:t>
            </a:r>
            <a:r>
              <a:rPr lang="ru-RU" sz="1200" kern="0" dirty="0">
                <a:solidFill>
                  <a:srgbClr val="0A5E8A"/>
                </a:solidFill>
                <a:latin typeface="Arial"/>
              </a:rPr>
              <a:t>ОС</a:t>
            </a:r>
            <a:r>
              <a:rPr lang="ru-RU" sz="1200" kern="0" spc="-14" dirty="0">
                <a:solidFill>
                  <a:srgbClr val="0A5E8A"/>
                </a:solidFill>
                <a:latin typeface="Arial"/>
              </a:rPr>
              <a:t>Л</a:t>
            </a:r>
            <a:r>
              <a:rPr lang="ru-RU" sz="1200" kern="0" dirty="0">
                <a:solidFill>
                  <a:srgbClr val="0A5E8A"/>
                </a:solidFill>
                <a:latin typeface="Arial"/>
              </a:rPr>
              <a:t>УЖ</a:t>
            </a:r>
            <a:r>
              <a:rPr lang="ru-RU" sz="1200" kern="0" spc="-13" dirty="0">
                <a:solidFill>
                  <a:srgbClr val="0A5E8A"/>
                </a:solidFill>
                <a:latin typeface="Arial"/>
              </a:rPr>
              <a:t>А</a:t>
            </a:r>
            <a:r>
              <a:rPr lang="ru-RU" sz="1200" kern="0" spc="-20" dirty="0">
                <a:solidFill>
                  <a:srgbClr val="0A5E8A"/>
                </a:solidFill>
                <a:latin typeface="Arial"/>
              </a:rPr>
              <a:t>Щ</a:t>
            </a:r>
            <a:r>
              <a:rPr lang="ru-RU" sz="1200" kern="0" spc="-28" dirty="0">
                <a:solidFill>
                  <a:srgbClr val="0A5E8A"/>
                </a:solidFill>
                <a:latin typeface="Arial"/>
              </a:rPr>
              <a:t>И</a:t>
            </a:r>
            <a:r>
              <a:rPr lang="ru-RU" sz="1200" kern="0" dirty="0">
                <a:solidFill>
                  <a:srgbClr val="0A5E8A"/>
                </a:solidFill>
                <a:latin typeface="Arial"/>
              </a:rPr>
              <a:t>М, У</a:t>
            </a:r>
            <a:r>
              <a:rPr lang="ru-RU" sz="1200" kern="0" spc="-12" dirty="0">
                <a:solidFill>
                  <a:srgbClr val="0A5E8A"/>
                </a:solidFill>
                <a:latin typeface="Arial"/>
              </a:rPr>
              <a:t>Ч</a:t>
            </a:r>
            <a:r>
              <a:rPr lang="ru-RU" sz="1200" kern="0" spc="-48" dirty="0">
                <a:solidFill>
                  <a:srgbClr val="0A5E8A"/>
                </a:solidFill>
                <a:latin typeface="Arial"/>
              </a:rPr>
              <a:t>А</a:t>
            </a:r>
            <a:r>
              <a:rPr lang="ru-RU" sz="1200" kern="0" dirty="0">
                <a:solidFill>
                  <a:srgbClr val="0A5E8A"/>
                </a:solidFill>
                <a:latin typeface="Arial"/>
              </a:rPr>
              <a:t>С</a:t>
            </a:r>
            <a:r>
              <a:rPr lang="ru-RU" sz="1200" kern="0" spc="-16" dirty="0">
                <a:solidFill>
                  <a:srgbClr val="0A5E8A"/>
                </a:solidFill>
                <a:latin typeface="Arial"/>
              </a:rPr>
              <a:t>Т</a:t>
            </a:r>
            <a:r>
              <a:rPr lang="ru-RU" sz="1200" kern="0" spc="-14" dirty="0">
                <a:solidFill>
                  <a:srgbClr val="0A5E8A"/>
                </a:solidFill>
                <a:latin typeface="Arial"/>
              </a:rPr>
              <a:t>В</a:t>
            </a:r>
            <a:r>
              <a:rPr lang="ru-RU" sz="1200" kern="0" spc="-22" dirty="0">
                <a:solidFill>
                  <a:srgbClr val="0A5E8A"/>
                </a:solidFill>
                <a:latin typeface="Arial"/>
              </a:rPr>
              <a:t>О</a:t>
            </a:r>
            <a:r>
              <a:rPr lang="ru-RU" sz="1200" kern="0" spc="-18" dirty="0">
                <a:solidFill>
                  <a:srgbClr val="0A5E8A"/>
                </a:solidFill>
                <a:latin typeface="Arial"/>
              </a:rPr>
              <a:t>В</a:t>
            </a:r>
            <a:r>
              <a:rPr lang="ru-RU" sz="1200" kern="0" spc="-13" dirty="0">
                <a:solidFill>
                  <a:srgbClr val="0A5E8A"/>
                </a:solidFill>
                <a:latin typeface="Arial"/>
              </a:rPr>
              <a:t>А</a:t>
            </a:r>
            <a:r>
              <a:rPr lang="ru-RU" sz="1200" kern="0" spc="-21" dirty="0">
                <a:solidFill>
                  <a:srgbClr val="0A5E8A"/>
                </a:solidFill>
                <a:latin typeface="Arial"/>
              </a:rPr>
              <a:t>В</a:t>
            </a:r>
            <a:r>
              <a:rPr lang="ru-RU" sz="1200" kern="0" spc="-29" dirty="0">
                <a:solidFill>
                  <a:srgbClr val="0A5E8A"/>
                </a:solidFill>
                <a:latin typeface="Arial"/>
              </a:rPr>
              <a:t>Ш</a:t>
            </a:r>
            <a:r>
              <a:rPr lang="ru-RU" sz="1200" kern="0" spc="-28" dirty="0">
                <a:solidFill>
                  <a:srgbClr val="0A5E8A"/>
                </a:solidFill>
                <a:latin typeface="Arial"/>
              </a:rPr>
              <a:t>И</a:t>
            </a:r>
            <a:r>
              <a:rPr lang="ru-RU" sz="1200" kern="0" dirty="0">
                <a:solidFill>
                  <a:srgbClr val="0A5E8A"/>
                </a:solidFill>
                <a:latin typeface="Arial"/>
              </a:rPr>
              <a:t>М В </a:t>
            </a:r>
            <a:r>
              <a:rPr lang="ru-RU" sz="1200" kern="0" spc="-21" dirty="0">
                <a:solidFill>
                  <a:srgbClr val="0A5E8A"/>
                </a:solidFill>
                <a:latin typeface="Arial"/>
              </a:rPr>
              <a:t>С</a:t>
            </a:r>
            <a:r>
              <a:rPr lang="ru-RU" sz="1200" kern="0" spc="-28" dirty="0">
                <a:solidFill>
                  <a:srgbClr val="0A5E8A"/>
                </a:solidFill>
                <a:latin typeface="Arial"/>
              </a:rPr>
              <a:t>П</a:t>
            </a:r>
            <a:r>
              <a:rPr lang="ru-RU" sz="1200" kern="0" spc="-27" dirty="0">
                <a:solidFill>
                  <a:srgbClr val="0A5E8A"/>
                </a:solidFill>
                <a:latin typeface="Arial"/>
              </a:rPr>
              <a:t>Е</a:t>
            </a:r>
            <a:r>
              <a:rPr lang="ru-RU" sz="1200" kern="0" spc="-17" dirty="0">
                <a:solidFill>
                  <a:srgbClr val="0A5E8A"/>
                </a:solidFill>
                <a:latin typeface="Arial"/>
              </a:rPr>
              <a:t>Ц</a:t>
            </a:r>
            <a:r>
              <a:rPr lang="ru-RU" sz="1200" kern="0" spc="-12" dirty="0">
                <a:solidFill>
                  <a:srgbClr val="0A5E8A"/>
                </a:solidFill>
                <a:latin typeface="Arial"/>
              </a:rPr>
              <a:t>И</a:t>
            </a:r>
            <a:r>
              <a:rPr lang="ru-RU" sz="1200" kern="0" dirty="0">
                <a:solidFill>
                  <a:srgbClr val="0A5E8A"/>
                </a:solidFill>
                <a:latin typeface="Arial"/>
              </a:rPr>
              <a:t>А</a:t>
            </a:r>
            <a:r>
              <a:rPr lang="ru-RU" sz="1200" kern="0" spc="-29" dirty="0">
                <a:solidFill>
                  <a:srgbClr val="0A5E8A"/>
                </a:solidFill>
                <a:latin typeface="Arial"/>
              </a:rPr>
              <a:t>Л</a:t>
            </a:r>
            <a:r>
              <a:rPr lang="ru-RU" sz="1200" kern="0" spc="-27" dirty="0">
                <a:solidFill>
                  <a:srgbClr val="0A5E8A"/>
                </a:solidFill>
                <a:latin typeface="Arial"/>
              </a:rPr>
              <a:t>Ь</a:t>
            </a:r>
            <a:r>
              <a:rPr lang="ru-RU" sz="1200" kern="0" spc="-20" dirty="0">
                <a:solidFill>
                  <a:srgbClr val="0A5E8A"/>
                </a:solidFill>
                <a:latin typeface="Arial"/>
              </a:rPr>
              <a:t>Н</a:t>
            </a:r>
            <a:r>
              <a:rPr lang="ru-RU" sz="1200" kern="0" spc="-22" dirty="0">
                <a:solidFill>
                  <a:srgbClr val="0A5E8A"/>
                </a:solidFill>
                <a:latin typeface="Arial"/>
              </a:rPr>
              <a:t>О</a:t>
            </a:r>
            <a:r>
              <a:rPr lang="ru-RU" sz="1200" kern="0" dirty="0">
                <a:solidFill>
                  <a:srgbClr val="0A5E8A"/>
                </a:solidFill>
                <a:latin typeface="Arial"/>
              </a:rPr>
              <a:t>Й </a:t>
            </a:r>
            <a:r>
              <a:rPr lang="ru-RU" sz="1200" kern="0" spc="-14" dirty="0">
                <a:solidFill>
                  <a:srgbClr val="0A5E8A"/>
                </a:solidFill>
                <a:latin typeface="Arial"/>
              </a:rPr>
              <a:t>В</a:t>
            </a:r>
            <a:r>
              <a:rPr lang="ru-RU" sz="1200" kern="0" spc="-21" dirty="0">
                <a:solidFill>
                  <a:srgbClr val="0A5E8A"/>
                </a:solidFill>
                <a:latin typeface="Arial"/>
              </a:rPr>
              <a:t>О</a:t>
            </a:r>
            <a:r>
              <a:rPr lang="ru-RU" sz="1200" kern="0" spc="-27" dirty="0">
                <a:solidFill>
                  <a:srgbClr val="0A5E8A"/>
                </a:solidFill>
                <a:latin typeface="Arial"/>
              </a:rPr>
              <a:t>Е</a:t>
            </a:r>
            <a:r>
              <a:rPr lang="ru-RU" sz="1200" kern="0" spc="-28" dirty="0">
                <a:solidFill>
                  <a:srgbClr val="0A5E8A"/>
                </a:solidFill>
                <a:latin typeface="Arial"/>
              </a:rPr>
              <a:t>Н</a:t>
            </a:r>
            <a:r>
              <a:rPr lang="ru-RU" sz="1200" kern="0" spc="-20" dirty="0">
                <a:solidFill>
                  <a:srgbClr val="0A5E8A"/>
                </a:solidFill>
                <a:latin typeface="Arial"/>
              </a:rPr>
              <a:t>Н</a:t>
            </a:r>
            <a:r>
              <a:rPr lang="ru-RU" sz="1200" kern="0" spc="-22" dirty="0">
                <a:solidFill>
                  <a:srgbClr val="0A5E8A"/>
                </a:solidFill>
                <a:latin typeface="Arial"/>
              </a:rPr>
              <a:t>О</a:t>
            </a:r>
            <a:r>
              <a:rPr lang="ru-RU" sz="1200" kern="0" dirty="0">
                <a:solidFill>
                  <a:srgbClr val="0A5E8A"/>
                </a:solidFill>
                <a:latin typeface="Arial"/>
              </a:rPr>
              <a:t>Й </a:t>
            </a:r>
          </a:p>
          <a:p>
            <a:pPr>
              <a:lnSpc>
                <a:spcPts val="1439"/>
              </a:lnSpc>
            </a:pPr>
            <a:r>
              <a:rPr lang="ru-RU" sz="1200" kern="0" spc="-22" dirty="0">
                <a:solidFill>
                  <a:srgbClr val="0A5E8A"/>
                </a:solidFill>
                <a:latin typeface="Arial"/>
              </a:rPr>
              <a:t>О</a:t>
            </a:r>
            <a:r>
              <a:rPr lang="ru-RU" sz="1200" kern="0" spc="-28" dirty="0">
                <a:solidFill>
                  <a:srgbClr val="0A5E8A"/>
                </a:solidFill>
                <a:latin typeface="Arial"/>
              </a:rPr>
              <a:t>П</a:t>
            </a:r>
            <a:r>
              <a:rPr lang="ru-RU" sz="1200" kern="0" spc="-27" dirty="0">
                <a:solidFill>
                  <a:srgbClr val="0A5E8A"/>
                </a:solidFill>
                <a:latin typeface="Arial"/>
              </a:rPr>
              <a:t>Е</a:t>
            </a:r>
            <a:r>
              <a:rPr lang="ru-RU" sz="1200" kern="0" spc="-74" dirty="0">
                <a:solidFill>
                  <a:srgbClr val="0A5E8A"/>
                </a:solidFill>
                <a:latin typeface="Arial"/>
              </a:rPr>
              <a:t>Р</a:t>
            </a:r>
            <a:r>
              <a:rPr lang="ru-RU" sz="1200" kern="0" spc="-13" dirty="0">
                <a:solidFill>
                  <a:srgbClr val="0A5E8A"/>
                </a:solidFill>
                <a:latin typeface="Arial"/>
              </a:rPr>
              <a:t>А</a:t>
            </a:r>
            <a:r>
              <a:rPr lang="ru-RU" sz="1200" kern="0" spc="-17" dirty="0">
                <a:solidFill>
                  <a:srgbClr val="0A5E8A"/>
                </a:solidFill>
                <a:latin typeface="Arial"/>
              </a:rPr>
              <a:t>Ц</a:t>
            </a:r>
            <a:r>
              <a:rPr lang="ru-RU" sz="1200" kern="0" spc="-28" dirty="0">
                <a:solidFill>
                  <a:srgbClr val="0A5E8A"/>
                </a:solidFill>
                <a:latin typeface="Arial"/>
              </a:rPr>
              <a:t>И</a:t>
            </a:r>
            <a:r>
              <a:rPr lang="ru-RU" sz="1200" kern="0" dirty="0">
                <a:solidFill>
                  <a:srgbClr val="0A5E8A"/>
                </a:solidFill>
                <a:latin typeface="Arial"/>
              </a:rPr>
              <a:t>И </a:t>
            </a:r>
            <a:r>
              <a:rPr lang="ru-RU" sz="1200" kern="0" spc="-12" dirty="0">
                <a:solidFill>
                  <a:srgbClr val="0A5E8A"/>
                </a:solidFill>
                <a:latin typeface="Arial"/>
              </a:rPr>
              <a:t>Н</a:t>
            </a:r>
            <a:r>
              <a:rPr lang="ru-RU" sz="1200" kern="0" dirty="0">
                <a:solidFill>
                  <a:srgbClr val="0A5E8A"/>
                </a:solidFill>
                <a:latin typeface="Arial"/>
              </a:rPr>
              <a:t>А </a:t>
            </a:r>
            <a:r>
              <a:rPr lang="ru-RU" sz="1200" kern="0" spc="-11" dirty="0">
                <a:solidFill>
                  <a:srgbClr val="0A5E8A"/>
                </a:solidFill>
                <a:latin typeface="Arial"/>
              </a:rPr>
              <a:t>У</a:t>
            </a:r>
            <a:r>
              <a:rPr lang="ru-RU" sz="1200" kern="0" spc="-15" dirty="0">
                <a:solidFill>
                  <a:srgbClr val="0A5E8A"/>
                </a:solidFill>
                <a:latin typeface="Arial"/>
              </a:rPr>
              <a:t>К</a:t>
            </a:r>
            <a:r>
              <a:rPr lang="ru-RU" sz="1200" kern="0" spc="-74" dirty="0">
                <a:solidFill>
                  <a:srgbClr val="0A5E8A"/>
                </a:solidFill>
                <a:latin typeface="Arial"/>
              </a:rPr>
              <a:t>Р</a:t>
            </a:r>
            <a:r>
              <a:rPr lang="ru-RU" sz="1200" kern="0" spc="-13" dirty="0">
                <a:solidFill>
                  <a:srgbClr val="0A5E8A"/>
                </a:solidFill>
                <a:latin typeface="Arial"/>
              </a:rPr>
              <a:t>А</a:t>
            </a:r>
            <a:r>
              <a:rPr lang="ru-RU" sz="1200" kern="0" spc="-28" dirty="0">
                <a:solidFill>
                  <a:srgbClr val="0A5E8A"/>
                </a:solidFill>
                <a:latin typeface="Arial"/>
              </a:rPr>
              <a:t>ИН</a:t>
            </a:r>
            <a:r>
              <a:rPr lang="ru-RU" sz="1200" kern="0" dirty="0">
                <a:solidFill>
                  <a:srgbClr val="0A5E8A"/>
                </a:solidFill>
                <a:latin typeface="Arial"/>
              </a:rPr>
              <a:t>Е </a:t>
            </a:r>
            <a:r>
              <a:rPr lang="ru-RU" sz="1200" kern="0" spc="-49" dirty="0">
                <a:solidFill>
                  <a:srgbClr val="0A5E8A"/>
                </a:solidFill>
                <a:latin typeface="Arial"/>
              </a:rPr>
              <a:t>(</a:t>
            </a:r>
            <a:r>
              <a:rPr lang="ru-RU" sz="1200" kern="0" spc="-21" dirty="0">
                <a:solidFill>
                  <a:srgbClr val="0A5E8A"/>
                </a:solidFill>
                <a:latin typeface="Arial"/>
              </a:rPr>
              <a:t>С</a:t>
            </a:r>
            <a:r>
              <a:rPr lang="ru-RU" sz="1200" kern="0" spc="-14" dirty="0">
                <a:solidFill>
                  <a:srgbClr val="0A5E8A"/>
                </a:solidFill>
                <a:latin typeface="Arial"/>
              </a:rPr>
              <a:t>В</a:t>
            </a:r>
            <a:r>
              <a:rPr lang="ru-RU" sz="1200" kern="0" spc="-49" dirty="0">
                <a:solidFill>
                  <a:srgbClr val="0A5E8A"/>
                </a:solidFill>
                <a:latin typeface="Arial"/>
              </a:rPr>
              <a:t>О</a:t>
            </a:r>
            <a:r>
              <a:rPr lang="ru-RU" sz="1200" kern="0" dirty="0">
                <a:solidFill>
                  <a:srgbClr val="0A5E8A"/>
                </a:solidFill>
                <a:latin typeface="Arial"/>
              </a:rPr>
              <a:t>) В К</a:t>
            </a:r>
            <a:r>
              <a:rPr lang="ru-RU" sz="1200" kern="0" spc="-87" dirty="0">
                <a:solidFill>
                  <a:srgbClr val="0A5E8A"/>
                </a:solidFill>
                <a:latin typeface="Arial"/>
              </a:rPr>
              <a:t>А</a:t>
            </a:r>
            <a:r>
              <a:rPr lang="ru-RU" sz="1200" kern="0" spc="-28" dirty="0">
                <a:solidFill>
                  <a:srgbClr val="0A5E8A"/>
                </a:solidFill>
                <a:latin typeface="Arial"/>
              </a:rPr>
              <a:t>Ч</a:t>
            </a:r>
            <a:r>
              <a:rPr lang="ru-RU" sz="1200" kern="0" spc="-38" dirty="0">
                <a:solidFill>
                  <a:srgbClr val="0A5E8A"/>
                </a:solidFill>
                <a:latin typeface="Arial"/>
              </a:rPr>
              <a:t>Е</a:t>
            </a:r>
            <a:r>
              <a:rPr lang="ru-RU" sz="1200" kern="0" dirty="0">
                <a:solidFill>
                  <a:srgbClr val="0A5E8A"/>
                </a:solidFill>
                <a:latin typeface="Arial"/>
              </a:rPr>
              <a:t>С</a:t>
            </a:r>
            <a:r>
              <a:rPr lang="ru-RU" sz="1200" kern="0" spc="-16" dirty="0">
                <a:solidFill>
                  <a:srgbClr val="0A5E8A"/>
                </a:solidFill>
                <a:latin typeface="Arial"/>
              </a:rPr>
              <a:t>Т</a:t>
            </a:r>
            <a:r>
              <a:rPr lang="ru-RU" sz="1200" kern="0" spc="-21" dirty="0">
                <a:solidFill>
                  <a:srgbClr val="0A5E8A"/>
                </a:solidFill>
                <a:latin typeface="Arial"/>
              </a:rPr>
              <a:t>В</a:t>
            </a:r>
            <a:r>
              <a:rPr lang="ru-RU" sz="1200" kern="0" dirty="0">
                <a:solidFill>
                  <a:srgbClr val="0A5E8A"/>
                </a:solidFill>
                <a:latin typeface="Arial"/>
              </a:rPr>
              <a:t>Е </a:t>
            </a:r>
            <a:r>
              <a:rPr lang="ru-RU" sz="1200" kern="0" spc="-22" dirty="0">
                <a:solidFill>
                  <a:srgbClr val="0A5E8A"/>
                </a:solidFill>
                <a:latin typeface="Arial"/>
              </a:rPr>
              <a:t>МО</a:t>
            </a:r>
            <a:r>
              <a:rPr lang="ru-RU" sz="1200" kern="0" spc="-25" dirty="0">
                <a:solidFill>
                  <a:srgbClr val="0A5E8A"/>
                </a:solidFill>
                <a:latin typeface="Arial"/>
              </a:rPr>
              <a:t>Б</a:t>
            </a:r>
            <a:r>
              <a:rPr lang="ru-RU" sz="1200" kern="0" spc="-15" dirty="0">
                <a:solidFill>
                  <a:srgbClr val="0A5E8A"/>
                </a:solidFill>
                <a:latin typeface="Arial"/>
              </a:rPr>
              <a:t>И</a:t>
            </a:r>
            <a:r>
              <a:rPr lang="ru-RU" sz="1200" kern="0" spc="-29" dirty="0">
                <a:solidFill>
                  <a:srgbClr val="0A5E8A"/>
                </a:solidFill>
                <a:latin typeface="Arial"/>
              </a:rPr>
              <a:t>Л</a:t>
            </a:r>
            <a:r>
              <a:rPr lang="ru-RU" sz="1200" kern="0" spc="-24" dirty="0">
                <a:solidFill>
                  <a:srgbClr val="0A5E8A"/>
                </a:solidFill>
                <a:latin typeface="Arial"/>
              </a:rPr>
              <a:t>И</a:t>
            </a:r>
            <a:r>
              <a:rPr lang="ru-RU" sz="1200" kern="0" spc="-14" dirty="0">
                <a:solidFill>
                  <a:srgbClr val="0A5E8A"/>
                </a:solidFill>
                <a:latin typeface="Arial"/>
              </a:rPr>
              <a:t>З</a:t>
            </a:r>
            <a:r>
              <a:rPr lang="ru-RU" sz="1200" kern="0" spc="-22" dirty="0">
                <a:solidFill>
                  <a:srgbClr val="0A5E8A"/>
                </a:solidFill>
                <a:latin typeface="Arial"/>
              </a:rPr>
              <a:t>О</a:t>
            </a:r>
            <a:r>
              <a:rPr lang="ru-RU" sz="1200" kern="0" spc="-18" dirty="0">
                <a:solidFill>
                  <a:srgbClr val="0A5E8A"/>
                </a:solidFill>
                <a:latin typeface="Arial"/>
              </a:rPr>
              <a:t>В</a:t>
            </a:r>
            <a:r>
              <a:rPr lang="ru-RU" sz="1200" kern="0" spc="-12" dirty="0">
                <a:solidFill>
                  <a:srgbClr val="0A5E8A"/>
                </a:solidFill>
                <a:latin typeface="Arial"/>
              </a:rPr>
              <a:t>А</a:t>
            </a:r>
            <a:r>
              <a:rPr lang="ru-RU" sz="1200" kern="0" spc="-28" dirty="0">
                <a:solidFill>
                  <a:srgbClr val="0A5E8A"/>
                </a:solidFill>
                <a:latin typeface="Arial"/>
              </a:rPr>
              <a:t>Н</a:t>
            </a:r>
            <a:r>
              <a:rPr lang="ru-RU" sz="1200" kern="0" spc="-29" dirty="0">
                <a:solidFill>
                  <a:srgbClr val="0A5E8A"/>
                </a:solidFill>
                <a:latin typeface="Arial"/>
              </a:rPr>
              <a:t>Н</a:t>
            </a:r>
            <a:r>
              <a:rPr lang="ru-RU" sz="1200" kern="0" spc="-15" dirty="0">
                <a:solidFill>
                  <a:srgbClr val="0A5E8A"/>
                </a:solidFill>
                <a:latin typeface="Arial"/>
              </a:rPr>
              <a:t>Ы</a:t>
            </a:r>
            <a:r>
              <a:rPr lang="ru-RU" sz="1200" kern="0" dirty="0">
                <a:solidFill>
                  <a:srgbClr val="0A5E8A"/>
                </a:solidFill>
                <a:latin typeface="Arial"/>
              </a:rPr>
              <a:t>Х, </a:t>
            </a:r>
          </a:p>
          <a:p>
            <a:pPr>
              <a:lnSpc>
                <a:spcPts val="1439"/>
              </a:lnSpc>
            </a:pPr>
            <a:r>
              <a:rPr lang="ru-RU" sz="1200" kern="0" spc="-29" dirty="0">
                <a:solidFill>
                  <a:srgbClr val="0A5E8A"/>
                </a:solidFill>
                <a:latin typeface="Arial"/>
              </a:rPr>
              <a:t>Д</a:t>
            </a:r>
            <a:r>
              <a:rPr lang="ru-RU" sz="1200" kern="0" spc="-22" dirty="0">
                <a:solidFill>
                  <a:srgbClr val="0A5E8A"/>
                </a:solidFill>
                <a:latin typeface="Arial"/>
              </a:rPr>
              <a:t>О</a:t>
            </a:r>
            <a:r>
              <a:rPr lang="ru-RU" sz="1200" kern="0" spc="-24" dirty="0">
                <a:solidFill>
                  <a:srgbClr val="0A5E8A"/>
                </a:solidFill>
                <a:latin typeface="Arial"/>
              </a:rPr>
              <a:t>Б</a:t>
            </a:r>
            <a:r>
              <a:rPr lang="ru-RU" sz="1200" kern="0" dirty="0">
                <a:solidFill>
                  <a:srgbClr val="0A5E8A"/>
                </a:solidFill>
                <a:latin typeface="Arial"/>
              </a:rPr>
              <a:t>Р</a:t>
            </a:r>
            <a:r>
              <a:rPr lang="ru-RU" sz="1200" kern="0" spc="-22" dirty="0">
                <a:solidFill>
                  <a:srgbClr val="0A5E8A"/>
                </a:solidFill>
                <a:latin typeface="Arial"/>
              </a:rPr>
              <a:t>О</a:t>
            </a:r>
            <a:r>
              <a:rPr lang="ru-RU" sz="1200" kern="0" spc="-14" dirty="0">
                <a:solidFill>
                  <a:srgbClr val="0A5E8A"/>
                </a:solidFill>
                <a:latin typeface="Arial"/>
              </a:rPr>
              <a:t>В</a:t>
            </a:r>
            <a:r>
              <a:rPr lang="ru-RU" sz="1200" kern="0" spc="-32" dirty="0">
                <a:solidFill>
                  <a:srgbClr val="0A5E8A"/>
                </a:solidFill>
                <a:latin typeface="Arial"/>
              </a:rPr>
              <a:t>О</a:t>
            </a:r>
            <a:r>
              <a:rPr lang="ru-RU" sz="1200" kern="0" spc="-29" dirty="0">
                <a:solidFill>
                  <a:srgbClr val="0A5E8A"/>
                </a:solidFill>
                <a:latin typeface="Arial"/>
              </a:rPr>
              <a:t>Л</a:t>
            </a:r>
            <a:r>
              <a:rPr lang="ru-RU" sz="1200" kern="0" spc="-28" dirty="0">
                <a:solidFill>
                  <a:srgbClr val="0A5E8A"/>
                </a:solidFill>
                <a:latin typeface="Arial"/>
              </a:rPr>
              <a:t>Ь</a:t>
            </a:r>
            <a:r>
              <a:rPr lang="ru-RU" sz="1200" kern="0" spc="-17" dirty="0">
                <a:solidFill>
                  <a:srgbClr val="0A5E8A"/>
                </a:solidFill>
                <a:latin typeface="Arial"/>
              </a:rPr>
              <a:t>Ц</a:t>
            </a:r>
            <a:r>
              <a:rPr lang="ru-RU" sz="1200" kern="0" spc="-27" dirty="0">
                <a:solidFill>
                  <a:srgbClr val="0A5E8A"/>
                </a:solidFill>
                <a:latin typeface="Arial"/>
              </a:rPr>
              <a:t>Е</a:t>
            </a:r>
            <a:r>
              <a:rPr lang="ru-RU" sz="1200" kern="0" dirty="0">
                <a:solidFill>
                  <a:srgbClr val="0A5E8A"/>
                </a:solidFill>
                <a:latin typeface="Arial"/>
              </a:rPr>
              <a:t>В И </a:t>
            </a:r>
            <a:r>
              <a:rPr lang="ru-RU" sz="1200" kern="0" spc="-52" dirty="0">
                <a:solidFill>
                  <a:srgbClr val="0A5E8A"/>
                </a:solidFill>
                <a:latin typeface="Arial"/>
              </a:rPr>
              <a:t>К</a:t>
            </a:r>
            <a:r>
              <a:rPr lang="ru-RU" sz="1200" kern="0" spc="-21" dirty="0">
                <a:solidFill>
                  <a:srgbClr val="0A5E8A"/>
                </a:solidFill>
                <a:latin typeface="Arial"/>
              </a:rPr>
              <a:t>О</a:t>
            </a:r>
            <a:r>
              <a:rPr lang="ru-RU" sz="1200" kern="0" spc="-15" dirty="0">
                <a:solidFill>
                  <a:srgbClr val="0A5E8A"/>
                </a:solidFill>
                <a:latin typeface="Arial"/>
              </a:rPr>
              <a:t>НТ</a:t>
            </a:r>
            <a:r>
              <a:rPr lang="ru-RU" sz="1200" kern="0" spc="-74" dirty="0">
                <a:solidFill>
                  <a:srgbClr val="0A5E8A"/>
                </a:solidFill>
                <a:latin typeface="Arial"/>
              </a:rPr>
              <a:t>Р</a:t>
            </a:r>
            <a:r>
              <a:rPr lang="ru-RU" sz="1200" kern="0" spc="-12" dirty="0">
                <a:solidFill>
                  <a:srgbClr val="0A5E8A"/>
                </a:solidFill>
                <a:latin typeface="Arial"/>
              </a:rPr>
              <a:t>А</a:t>
            </a:r>
            <a:r>
              <a:rPr lang="ru-RU" sz="1200" kern="0" dirty="0">
                <a:solidFill>
                  <a:srgbClr val="0A5E8A"/>
                </a:solidFill>
                <a:latin typeface="Arial"/>
              </a:rPr>
              <a:t>К</a:t>
            </a:r>
            <a:r>
              <a:rPr lang="ru-RU" sz="1200" kern="0" spc="-15" dirty="0">
                <a:solidFill>
                  <a:srgbClr val="0A5E8A"/>
                </a:solidFill>
                <a:latin typeface="Arial"/>
              </a:rPr>
              <a:t>Т</a:t>
            </a:r>
            <a:r>
              <a:rPr lang="ru-RU" sz="1200" kern="0" spc="-29" dirty="0">
                <a:solidFill>
                  <a:srgbClr val="0A5E8A"/>
                </a:solidFill>
                <a:latin typeface="Arial"/>
              </a:rPr>
              <a:t>Н</a:t>
            </a:r>
            <a:r>
              <a:rPr lang="ru-RU" sz="1200" kern="0" spc="-28" dirty="0">
                <a:solidFill>
                  <a:srgbClr val="0A5E8A"/>
                </a:solidFill>
                <a:latin typeface="Arial"/>
              </a:rPr>
              <a:t>И</a:t>
            </a:r>
            <a:r>
              <a:rPr lang="ru-RU" sz="1200" kern="0" spc="-52" dirty="0">
                <a:solidFill>
                  <a:srgbClr val="0A5E8A"/>
                </a:solidFill>
                <a:latin typeface="Arial"/>
              </a:rPr>
              <a:t>К</a:t>
            </a:r>
            <a:r>
              <a:rPr lang="ru-RU" sz="1200" kern="0" spc="-22" dirty="0">
                <a:solidFill>
                  <a:srgbClr val="0A5E8A"/>
                </a:solidFill>
                <a:latin typeface="Arial"/>
              </a:rPr>
              <a:t>О</a:t>
            </a:r>
            <a:r>
              <a:rPr lang="ru-RU" sz="1200" kern="0" dirty="0">
                <a:solidFill>
                  <a:srgbClr val="0A5E8A"/>
                </a:solidFill>
                <a:latin typeface="Arial"/>
              </a:rPr>
              <a:t>В, </a:t>
            </a:r>
            <a:r>
              <a:rPr lang="ru-RU" sz="1200" kern="0" spc="-20" dirty="0">
                <a:solidFill>
                  <a:srgbClr val="0A5E8A"/>
                </a:solidFill>
                <a:latin typeface="Arial"/>
              </a:rPr>
              <a:t>П</a:t>
            </a:r>
            <a:r>
              <a:rPr lang="ru-RU" sz="1200" kern="0" spc="-32" dirty="0">
                <a:solidFill>
                  <a:srgbClr val="0A5E8A"/>
                </a:solidFill>
                <a:latin typeface="Arial"/>
              </a:rPr>
              <a:t>О</a:t>
            </a:r>
            <a:r>
              <a:rPr lang="ru-RU" sz="1200" kern="0" spc="-23" dirty="0">
                <a:solidFill>
                  <a:srgbClr val="0A5E8A"/>
                </a:solidFill>
                <a:latin typeface="Arial"/>
              </a:rPr>
              <a:t>Л</a:t>
            </a:r>
            <a:r>
              <a:rPr lang="ru-RU" sz="1200" kern="0" spc="-49" dirty="0">
                <a:solidFill>
                  <a:srgbClr val="0A5E8A"/>
                </a:solidFill>
                <a:latin typeface="Arial"/>
              </a:rPr>
              <a:t>О</a:t>
            </a:r>
            <a:r>
              <a:rPr lang="ru-RU" sz="1200" kern="0" spc="-17" dirty="0">
                <a:solidFill>
                  <a:srgbClr val="0A5E8A"/>
                </a:solidFill>
                <a:latin typeface="Arial"/>
              </a:rPr>
              <a:t>Ж</a:t>
            </a:r>
            <a:r>
              <a:rPr lang="ru-RU" sz="1200" kern="0" spc="-27" dirty="0">
                <a:solidFill>
                  <a:srgbClr val="0A5E8A"/>
                </a:solidFill>
                <a:latin typeface="Arial"/>
              </a:rPr>
              <a:t>Е</a:t>
            </a:r>
            <a:r>
              <a:rPr lang="ru-RU" sz="1200" kern="0" spc="-29" dirty="0">
                <a:solidFill>
                  <a:srgbClr val="0A5E8A"/>
                </a:solidFill>
                <a:latin typeface="Arial"/>
              </a:rPr>
              <a:t>Н</a:t>
            </a:r>
            <a:r>
              <a:rPr lang="ru-RU" sz="1200" kern="0" dirty="0">
                <a:solidFill>
                  <a:srgbClr val="0A5E8A"/>
                </a:solidFill>
                <a:latin typeface="Arial"/>
              </a:rPr>
              <a:t>Ы </a:t>
            </a:r>
            <a:r>
              <a:rPr lang="ru-RU" sz="1200" kern="0" spc="-30" dirty="0">
                <a:solidFill>
                  <a:srgbClr val="0A5E8A"/>
                </a:solidFill>
                <a:latin typeface="Arial"/>
              </a:rPr>
              <a:t>Г</a:t>
            </a:r>
            <a:r>
              <a:rPr lang="ru-RU" sz="1200" kern="0" dirty="0">
                <a:solidFill>
                  <a:srgbClr val="0A5E8A"/>
                </a:solidFill>
                <a:latin typeface="Arial"/>
              </a:rPr>
              <a:t>ОС</a:t>
            </a:r>
            <a:r>
              <a:rPr lang="ru-RU" sz="1200" kern="0" spc="-58" dirty="0">
                <a:solidFill>
                  <a:srgbClr val="0A5E8A"/>
                </a:solidFill>
                <a:latin typeface="Arial"/>
              </a:rPr>
              <a:t>У</a:t>
            </a:r>
            <a:r>
              <a:rPr lang="ru-RU" sz="1200" kern="0" dirty="0">
                <a:solidFill>
                  <a:srgbClr val="0A5E8A"/>
                </a:solidFill>
                <a:latin typeface="Arial"/>
              </a:rPr>
              <a:t>Д</a:t>
            </a:r>
            <a:r>
              <a:rPr lang="ru-RU" sz="1200" kern="0" spc="-12" dirty="0">
                <a:solidFill>
                  <a:srgbClr val="0A5E8A"/>
                </a:solidFill>
                <a:latin typeface="Arial"/>
              </a:rPr>
              <a:t>А</a:t>
            </a:r>
            <a:r>
              <a:rPr lang="ru-RU" sz="1200" kern="0" dirty="0">
                <a:solidFill>
                  <a:srgbClr val="0A5E8A"/>
                </a:solidFill>
                <a:latin typeface="Arial"/>
              </a:rPr>
              <a:t>РС</a:t>
            </a:r>
            <a:r>
              <a:rPr lang="ru-RU" sz="1200" kern="0" spc="-16" dirty="0">
                <a:solidFill>
                  <a:srgbClr val="0A5E8A"/>
                </a:solidFill>
                <a:latin typeface="Arial"/>
              </a:rPr>
              <a:t>Т</a:t>
            </a:r>
            <a:r>
              <a:rPr lang="ru-RU" sz="1200" kern="0" spc="-21" dirty="0">
                <a:solidFill>
                  <a:srgbClr val="0A5E8A"/>
                </a:solidFill>
                <a:latin typeface="Arial"/>
              </a:rPr>
              <a:t>В</a:t>
            </a:r>
            <a:r>
              <a:rPr lang="ru-RU" sz="1200" kern="0" spc="-27" dirty="0">
                <a:solidFill>
                  <a:srgbClr val="0A5E8A"/>
                </a:solidFill>
                <a:latin typeface="Arial"/>
              </a:rPr>
              <a:t>Е</a:t>
            </a:r>
            <a:r>
              <a:rPr lang="ru-RU" sz="1200" kern="0" spc="-28" dirty="0">
                <a:solidFill>
                  <a:srgbClr val="0A5E8A"/>
                </a:solidFill>
                <a:latin typeface="Arial"/>
              </a:rPr>
              <a:t>Н</a:t>
            </a:r>
            <a:r>
              <a:rPr lang="ru-RU" sz="1200" kern="0" spc="-29" dirty="0">
                <a:solidFill>
                  <a:srgbClr val="0A5E8A"/>
                </a:solidFill>
                <a:latin typeface="Arial"/>
              </a:rPr>
              <a:t>Н</a:t>
            </a:r>
            <a:r>
              <a:rPr lang="ru-RU" sz="1200" kern="0" spc="-28" dirty="0">
                <a:solidFill>
                  <a:srgbClr val="0A5E8A"/>
                </a:solidFill>
                <a:latin typeface="Arial"/>
              </a:rPr>
              <a:t>Ы</a:t>
            </a:r>
            <a:r>
              <a:rPr lang="ru-RU" sz="1200" kern="0" dirty="0">
                <a:solidFill>
                  <a:srgbClr val="0A5E8A"/>
                </a:solidFill>
                <a:latin typeface="Arial"/>
              </a:rPr>
              <a:t>Е </a:t>
            </a:r>
          </a:p>
          <a:p>
            <a:pPr>
              <a:lnSpc>
                <a:spcPts val="1438"/>
              </a:lnSpc>
            </a:pPr>
            <a:r>
              <a:rPr lang="ru-RU" sz="1200" kern="0" spc="-29" dirty="0">
                <a:solidFill>
                  <a:srgbClr val="0A5E8A"/>
                </a:solidFill>
                <a:latin typeface="Arial"/>
              </a:rPr>
              <a:t>Л</a:t>
            </a:r>
            <a:r>
              <a:rPr lang="ru-RU" sz="1200" kern="0" spc="-28" dirty="0">
                <a:solidFill>
                  <a:srgbClr val="0A5E8A"/>
                </a:solidFill>
                <a:latin typeface="Arial"/>
              </a:rPr>
              <a:t>Ь</a:t>
            </a:r>
            <a:r>
              <a:rPr lang="ru-RU" sz="1200" kern="0" spc="-30" dirty="0">
                <a:solidFill>
                  <a:srgbClr val="0A5E8A"/>
                </a:solidFill>
                <a:latin typeface="Arial"/>
              </a:rPr>
              <a:t>Г</a:t>
            </a:r>
            <a:r>
              <a:rPr lang="ru-RU" sz="1200" kern="0" spc="-33" dirty="0">
                <a:solidFill>
                  <a:srgbClr val="0A5E8A"/>
                </a:solidFill>
                <a:latin typeface="Arial"/>
              </a:rPr>
              <a:t>О</a:t>
            </a:r>
            <a:r>
              <a:rPr lang="ru-RU" sz="1200" kern="0" spc="-16" dirty="0">
                <a:solidFill>
                  <a:srgbClr val="0A5E8A"/>
                </a:solidFill>
                <a:latin typeface="Arial"/>
              </a:rPr>
              <a:t>Т</a:t>
            </a:r>
            <a:r>
              <a:rPr lang="ru-RU" sz="1200" kern="0" dirty="0">
                <a:solidFill>
                  <a:srgbClr val="0A5E8A"/>
                </a:solidFill>
                <a:latin typeface="Arial"/>
              </a:rPr>
              <a:t>Ы И </a:t>
            </a:r>
            <a:r>
              <a:rPr lang="ru-RU" sz="1200" kern="0" spc="-21" dirty="0">
                <a:solidFill>
                  <a:srgbClr val="0A5E8A"/>
                </a:solidFill>
                <a:latin typeface="Arial"/>
              </a:rPr>
              <a:t>В</a:t>
            </a:r>
            <a:r>
              <a:rPr lang="ru-RU" sz="1200" kern="0" spc="-29" dirty="0">
                <a:solidFill>
                  <a:srgbClr val="0A5E8A"/>
                </a:solidFill>
                <a:latin typeface="Arial"/>
              </a:rPr>
              <a:t>Ы</a:t>
            </a:r>
            <a:r>
              <a:rPr lang="ru-RU" sz="1200" kern="0" spc="-15" dirty="0">
                <a:solidFill>
                  <a:srgbClr val="0A5E8A"/>
                </a:solidFill>
                <a:latin typeface="Arial"/>
              </a:rPr>
              <a:t>П</a:t>
            </a:r>
            <a:r>
              <a:rPr lang="ru-RU" sz="1200" kern="0" spc="-12" dirty="0">
                <a:solidFill>
                  <a:srgbClr val="0A5E8A"/>
                </a:solidFill>
                <a:latin typeface="Arial"/>
              </a:rPr>
              <a:t>Л</a:t>
            </a:r>
            <a:r>
              <a:rPr lang="ru-RU" sz="1200" kern="0" spc="-101" dirty="0">
                <a:solidFill>
                  <a:srgbClr val="0A5E8A"/>
                </a:solidFill>
                <a:latin typeface="Arial"/>
              </a:rPr>
              <a:t>А</a:t>
            </a:r>
            <a:r>
              <a:rPr lang="ru-RU" sz="1200" kern="0" spc="-16" dirty="0">
                <a:solidFill>
                  <a:srgbClr val="0A5E8A"/>
                </a:solidFill>
                <a:latin typeface="Arial"/>
              </a:rPr>
              <a:t>Т</a:t>
            </a:r>
            <a:r>
              <a:rPr lang="ru-RU" sz="1200" kern="0" dirty="0">
                <a:solidFill>
                  <a:srgbClr val="0A5E8A"/>
                </a:solidFill>
                <a:latin typeface="Arial"/>
              </a:rPr>
              <a:t>Ы. </a:t>
            </a:r>
            <a:r>
              <a:rPr lang="ru-RU" sz="1200" kern="0" spc="-28" dirty="0">
                <a:solidFill>
                  <a:srgbClr val="0A5E8A"/>
                </a:solidFill>
                <a:latin typeface="Arial"/>
              </a:rPr>
              <a:t>М</a:t>
            </a:r>
            <a:r>
              <a:rPr lang="ru-RU" sz="1200" kern="0" spc="-27" dirty="0">
                <a:solidFill>
                  <a:srgbClr val="0A5E8A"/>
                </a:solidFill>
                <a:latin typeface="Arial"/>
              </a:rPr>
              <a:t>Е</a:t>
            </a:r>
            <a:r>
              <a:rPr lang="ru-RU" sz="1200" kern="0" spc="-29" dirty="0">
                <a:solidFill>
                  <a:srgbClr val="0A5E8A"/>
                </a:solidFill>
                <a:latin typeface="Arial"/>
              </a:rPr>
              <a:t>Р</a:t>
            </a:r>
            <a:r>
              <a:rPr lang="ru-RU" sz="1200" kern="0" dirty="0">
                <a:solidFill>
                  <a:srgbClr val="0A5E8A"/>
                </a:solidFill>
                <a:latin typeface="Arial"/>
              </a:rPr>
              <a:t>Ы </a:t>
            </a:r>
            <a:r>
              <a:rPr lang="ru-RU" sz="1200" kern="0" spc="-20" dirty="0">
                <a:solidFill>
                  <a:srgbClr val="0A5E8A"/>
                </a:solidFill>
                <a:latin typeface="Arial"/>
              </a:rPr>
              <a:t>П</a:t>
            </a:r>
            <a:r>
              <a:rPr lang="ru-RU" sz="1200" kern="0" spc="-27" dirty="0">
                <a:solidFill>
                  <a:srgbClr val="0A5E8A"/>
                </a:solidFill>
                <a:latin typeface="Arial"/>
              </a:rPr>
              <a:t>О</a:t>
            </a:r>
            <a:r>
              <a:rPr lang="ru-RU" sz="1200" kern="0" dirty="0">
                <a:solidFill>
                  <a:srgbClr val="0A5E8A"/>
                </a:solidFill>
                <a:latin typeface="Arial"/>
              </a:rPr>
              <a:t>Д</a:t>
            </a:r>
            <a:r>
              <a:rPr lang="ru-RU" sz="1200" kern="0" spc="-18" dirty="0">
                <a:solidFill>
                  <a:srgbClr val="0A5E8A"/>
                </a:solidFill>
                <a:latin typeface="Arial"/>
              </a:rPr>
              <a:t>Д</a:t>
            </a:r>
            <a:r>
              <a:rPr lang="ru-RU" sz="1200" kern="0" spc="-27" dirty="0">
                <a:solidFill>
                  <a:srgbClr val="0A5E8A"/>
                </a:solidFill>
                <a:latin typeface="Arial"/>
              </a:rPr>
              <a:t>Е</a:t>
            </a:r>
            <a:r>
              <a:rPr lang="ru-RU" sz="1200" kern="0" spc="-44" dirty="0">
                <a:solidFill>
                  <a:srgbClr val="0A5E8A"/>
                </a:solidFill>
                <a:latin typeface="Arial"/>
              </a:rPr>
              <a:t>Р</a:t>
            </a:r>
            <a:r>
              <a:rPr lang="ru-RU" sz="1200" kern="0" spc="-17" dirty="0">
                <a:solidFill>
                  <a:srgbClr val="0A5E8A"/>
                </a:solidFill>
                <a:latin typeface="Arial"/>
              </a:rPr>
              <a:t>Ж</a:t>
            </a:r>
            <a:r>
              <a:rPr lang="ru-RU" sz="1200" kern="0" spc="-16" dirty="0">
                <a:solidFill>
                  <a:srgbClr val="0A5E8A"/>
                </a:solidFill>
                <a:latin typeface="Arial"/>
              </a:rPr>
              <a:t>К</a:t>
            </a:r>
            <a:r>
              <a:rPr lang="ru-RU" sz="1200" kern="0" dirty="0">
                <a:solidFill>
                  <a:srgbClr val="0A5E8A"/>
                </a:solidFill>
                <a:latin typeface="Arial"/>
              </a:rPr>
              <a:t>И </a:t>
            </a:r>
            <a:r>
              <a:rPr lang="ru-RU" sz="1200" kern="0" spc="-101" dirty="0">
                <a:solidFill>
                  <a:srgbClr val="0A5E8A"/>
                </a:solidFill>
                <a:latin typeface="Arial"/>
              </a:rPr>
              <a:t>Т</a:t>
            </a:r>
            <a:r>
              <a:rPr lang="ru-RU" sz="1200" kern="0" spc="-12" dirty="0">
                <a:solidFill>
                  <a:srgbClr val="0A5E8A"/>
                </a:solidFill>
                <a:latin typeface="Arial"/>
              </a:rPr>
              <a:t>А</a:t>
            </a:r>
            <a:r>
              <a:rPr lang="ru-RU" sz="1200" kern="0" dirty="0">
                <a:solidFill>
                  <a:srgbClr val="0A5E8A"/>
                </a:solidFill>
                <a:latin typeface="Arial"/>
              </a:rPr>
              <a:t>К</a:t>
            </a:r>
            <a:r>
              <a:rPr lang="ru-RU" sz="1200" kern="0" spc="-17" dirty="0">
                <a:solidFill>
                  <a:srgbClr val="0A5E8A"/>
                </a:solidFill>
                <a:latin typeface="Arial"/>
              </a:rPr>
              <a:t>Ж</a:t>
            </a:r>
            <a:r>
              <a:rPr lang="ru-RU" sz="1200" kern="0" dirty="0">
                <a:solidFill>
                  <a:srgbClr val="0A5E8A"/>
                </a:solidFill>
                <a:latin typeface="Arial"/>
              </a:rPr>
              <a:t>Е </a:t>
            </a:r>
            <a:r>
              <a:rPr lang="ru-RU" sz="1200" kern="0" spc="-28" dirty="0">
                <a:solidFill>
                  <a:srgbClr val="0A5E8A"/>
                </a:solidFill>
                <a:latin typeface="Arial"/>
              </a:rPr>
              <a:t>ПР</a:t>
            </a:r>
            <a:r>
              <a:rPr lang="ru-RU" sz="1200" kern="0" dirty="0">
                <a:solidFill>
                  <a:srgbClr val="0A5E8A"/>
                </a:solidFill>
                <a:latin typeface="Arial"/>
              </a:rPr>
              <a:t>Е</a:t>
            </a:r>
            <a:r>
              <a:rPr lang="ru-RU" sz="1200" kern="0" spc="-29" dirty="0">
                <a:solidFill>
                  <a:srgbClr val="0A5E8A"/>
                </a:solidFill>
                <a:latin typeface="Arial"/>
              </a:rPr>
              <a:t>Д</a:t>
            </a:r>
            <a:r>
              <a:rPr lang="ru-RU" sz="1200" kern="0" dirty="0">
                <a:solidFill>
                  <a:srgbClr val="0A5E8A"/>
                </a:solidFill>
                <a:latin typeface="Arial"/>
              </a:rPr>
              <a:t>ОС</a:t>
            </a:r>
            <a:r>
              <a:rPr lang="ru-RU" sz="1200" kern="0" spc="-101" dirty="0">
                <a:solidFill>
                  <a:srgbClr val="0A5E8A"/>
                </a:solidFill>
                <a:latin typeface="Arial"/>
              </a:rPr>
              <a:t>Т</a:t>
            </a:r>
            <a:r>
              <a:rPr lang="ru-RU" sz="1200" kern="0" spc="-13" dirty="0">
                <a:solidFill>
                  <a:srgbClr val="0A5E8A"/>
                </a:solidFill>
                <a:latin typeface="Arial"/>
              </a:rPr>
              <a:t>А</a:t>
            </a:r>
            <a:r>
              <a:rPr lang="ru-RU" sz="1200" kern="0" dirty="0">
                <a:solidFill>
                  <a:srgbClr val="0A5E8A"/>
                </a:solidFill>
                <a:latin typeface="Arial"/>
              </a:rPr>
              <a:t>В</a:t>
            </a:r>
            <a:r>
              <a:rPr lang="ru-RU" sz="1200" kern="0" spc="-18" dirty="0">
                <a:solidFill>
                  <a:srgbClr val="0A5E8A"/>
                </a:solidFill>
                <a:latin typeface="Arial"/>
              </a:rPr>
              <a:t>Л</a:t>
            </a:r>
            <a:r>
              <a:rPr lang="ru-RU" sz="1200" kern="0" spc="-29" dirty="0">
                <a:solidFill>
                  <a:srgbClr val="0A5E8A"/>
                </a:solidFill>
                <a:latin typeface="Arial"/>
              </a:rPr>
              <a:t>Я</a:t>
            </a:r>
            <a:r>
              <a:rPr lang="ru-RU" sz="1200" kern="0" spc="-31" dirty="0">
                <a:solidFill>
                  <a:srgbClr val="0A5E8A"/>
                </a:solidFill>
                <a:latin typeface="Arial"/>
              </a:rPr>
              <a:t>Ю</a:t>
            </a:r>
            <a:r>
              <a:rPr lang="ru-RU" sz="1200" kern="0" spc="-32" dirty="0">
                <a:solidFill>
                  <a:srgbClr val="0A5E8A"/>
                </a:solidFill>
                <a:latin typeface="Arial"/>
              </a:rPr>
              <a:t>Т</a:t>
            </a:r>
            <a:r>
              <a:rPr lang="ru-RU" sz="1200" kern="0" spc="-11" dirty="0">
                <a:solidFill>
                  <a:srgbClr val="0A5E8A"/>
                </a:solidFill>
                <a:latin typeface="Arial"/>
              </a:rPr>
              <a:t>С</a:t>
            </a:r>
            <a:r>
              <a:rPr lang="ru-RU" sz="1200" kern="0" dirty="0">
                <a:solidFill>
                  <a:srgbClr val="0A5E8A"/>
                </a:solidFill>
                <a:latin typeface="Arial"/>
              </a:rPr>
              <a:t>Я </a:t>
            </a:r>
          </a:p>
          <a:p>
            <a:pPr>
              <a:lnSpc>
                <a:spcPts val="1439"/>
              </a:lnSpc>
            </a:pPr>
            <a:r>
              <a:rPr lang="ru-RU" sz="1200" kern="0" spc="-21" dirty="0">
                <a:solidFill>
                  <a:srgbClr val="0A5E8A"/>
                </a:solidFill>
                <a:latin typeface="Arial"/>
              </a:rPr>
              <a:t>С</a:t>
            </a:r>
            <a:r>
              <a:rPr lang="ru-RU" sz="1200" kern="0" spc="-27" dirty="0">
                <a:solidFill>
                  <a:srgbClr val="0A5E8A"/>
                </a:solidFill>
                <a:latin typeface="Arial"/>
              </a:rPr>
              <a:t>Е</a:t>
            </a:r>
            <a:r>
              <a:rPr lang="ru-RU" sz="1200" kern="0" spc="-29" dirty="0">
                <a:solidFill>
                  <a:srgbClr val="0A5E8A"/>
                </a:solidFill>
                <a:latin typeface="Arial"/>
              </a:rPr>
              <a:t>М</a:t>
            </a:r>
            <a:r>
              <a:rPr lang="ru-RU" sz="1200" kern="0" spc="-15" dirty="0">
                <a:solidFill>
                  <a:srgbClr val="0A5E8A"/>
                </a:solidFill>
                <a:latin typeface="Arial"/>
              </a:rPr>
              <a:t>Ь</a:t>
            </a:r>
            <a:r>
              <a:rPr lang="ru-RU" sz="1200" kern="0" spc="-29" dirty="0">
                <a:solidFill>
                  <a:srgbClr val="0A5E8A"/>
                </a:solidFill>
                <a:latin typeface="Arial"/>
              </a:rPr>
              <a:t>Я</a:t>
            </a:r>
            <a:r>
              <a:rPr lang="ru-RU" sz="1200" kern="0" dirty="0">
                <a:solidFill>
                  <a:srgbClr val="0A5E8A"/>
                </a:solidFill>
                <a:latin typeface="Arial"/>
              </a:rPr>
              <a:t>М </a:t>
            </a:r>
            <a:r>
              <a:rPr lang="ru-RU" sz="1200" kern="0" spc="-14" dirty="0">
                <a:solidFill>
                  <a:srgbClr val="0A5E8A"/>
                </a:solidFill>
                <a:latin typeface="Arial"/>
              </a:rPr>
              <a:t>В</a:t>
            </a:r>
            <a:r>
              <a:rPr lang="ru-RU" sz="1200" kern="0" spc="-21" dirty="0">
                <a:solidFill>
                  <a:srgbClr val="0A5E8A"/>
                </a:solidFill>
                <a:latin typeface="Arial"/>
              </a:rPr>
              <a:t>О</a:t>
            </a:r>
            <a:r>
              <a:rPr lang="ru-RU" sz="1200" kern="0" spc="-27" dirty="0">
                <a:solidFill>
                  <a:srgbClr val="0A5E8A"/>
                </a:solidFill>
                <a:latin typeface="Arial"/>
              </a:rPr>
              <a:t>Е</a:t>
            </a:r>
            <a:r>
              <a:rPr lang="ru-RU" sz="1200" kern="0" spc="-28" dirty="0">
                <a:solidFill>
                  <a:srgbClr val="0A5E8A"/>
                </a:solidFill>
                <a:latin typeface="Arial"/>
              </a:rPr>
              <a:t>Н</a:t>
            </a:r>
            <a:r>
              <a:rPr lang="ru-RU" sz="1200" kern="0" spc="-21" dirty="0">
                <a:solidFill>
                  <a:srgbClr val="0A5E8A"/>
                </a:solidFill>
                <a:latin typeface="Arial"/>
              </a:rPr>
              <a:t>Н</a:t>
            </a:r>
            <a:r>
              <a:rPr lang="ru-RU" sz="1200" kern="0" dirty="0">
                <a:solidFill>
                  <a:srgbClr val="0A5E8A"/>
                </a:solidFill>
                <a:latin typeface="Arial"/>
              </a:rPr>
              <a:t>ОС</a:t>
            </a:r>
            <a:r>
              <a:rPr lang="ru-RU" sz="1200" kern="0" spc="-14" dirty="0">
                <a:solidFill>
                  <a:srgbClr val="0A5E8A"/>
                </a:solidFill>
                <a:latin typeface="Arial"/>
              </a:rPr>
              <a:t>Л</a:t>
            </a:r>
            <a:r>
              <a:rPr lang="ru-RU" sz="1200" kern="0" dirty="0">
                <a:solidFill>
                  <a:srgbClr val="0A5E8A"/>
                </a:solidFill>
                <a:latin typeface="Arial"/>
              </a:rPr>
              <a:t>УЖ</a:t>
            </a:r>
            <a:r>
              <a:rPr lang="ru-RU" sz="1200" kern="0" spc="-13" dirty="0">
                <a:solidFill>
                  <a:srgbClr val="0A5E8A"/>
                </a:solidFill>
                <a:latin typeface="Arial"/>
              </a:rPr>
              <a:t>А</a:t>
            </a:r>
            <a:r>
              <a:rPr lang="ru-RU" sz="1200" kern="0" spc="-20" dirty="0">
                <a:solidFill>
                  <a:srgbClr val="0A5E8A"/>
                </a:solidFill>
                <a:latin typeface="Arial"/>
              </a:rPr>
              <a:t>Щ</a:t>
            </a:r>
            <a:r>
              <a:rPr lang="ru-RU" sz="1200" kern="0" spc="-14" dirty="0">
                <a:solidFill>
                  <a:srgbClr val="0A5E8A"/>
                </a:solidFill>
                <a:latin typeface="Arial"/>
              </a:rPr>
              <a:t>ИХ</a:t>
            </a:r>
          </a:p>
        </p:txBody>
      </p:sp>
      <p:sp>
        <p:nvSpPr>
          <p:cNvPr id="143" name="Rectangle 143"/>
          <p:cNvSpPr/>
          <p:nvPr/>
        </p:nvSpPr>
        <p:spPr>
          <a:xfrm>
            <a:off x="746891" y="2540158"/>
            <a:ext cx="5631549" cy="328157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49865"/>
            <a:r>
              <a:rPr lang="ru-RU" sz="1050" kern="0" spc="117" dirty="0">
                <a:solidFill>
                  <a:srgbClr val="231F20"/>
                </a:solidFill>
                <a:latin typeface="Arial"/>
              </a:rPr>
              <a:t> </a:t>
            </a:r>
            <a:r>
              <a:rPr lang="ru-RU" sz="1000" b="1" kern="0" dirty="0">
                <a:solidFill>
                  <a:srgbClr val="231F20"/>
                </a:solidFill>
                <a:latin typeface="Arial"/>
              </a:rPr>
              <a:t>Повышенный пенсионный стаж. </a:t>
            </a:r>
            <a:r>
              <a:rPr lang="ru-RU" sz="1050" kern="0" dirty="0">
                <a:solidFill>
                  <a:srgbClr val="231F20"/>
                </a:solidFill>
                <a:latin typeface="Arial"/>
              </a:rPr>
              <a:t>Период уча</a:t>
            </a:r>
            <a:r>
              <a:rPr lang="ru-RU" sz="1050" kern="0" spc="-11" dirty="0">
                <a:solidFill>
                  <a:srgbClr val="231F20"/>
                </a:solidFill>
                <a:latin typeface="Arial"/>
              </a:rPr>
              <a:t>с</a:t>
            </a:r>
            <a:r>
              <a:rPr lang="ru-RU" sz="1050" kern="0" dirty="0">
                <a:solidFill>
                  <a:srgbClr val="231F20"/>
                </a:solidFill>
                <a:latin typeface="Arial"/>
              </a:rPr>
              <a:t>тия в СВО учитыва</a:t>
            </a:r>
            <a:r>
              <a:rPr lang="ru-RU" sz="1050" kern="0" spc="-25" dirty="0">
                <a:solidFill>
                  <a:srgbClr val="231F20"/>
                </a:solidFill>
                <a:latin typeface="Arial"/>
              </a:rPr>
              <a:t>е</a:t>
            </a:r>
            <a:r>
              <a:rPr lang="ru-RU" sz="1050" kern="0" spc="-26" dirty="0">
                <a:solidFill>
                  <a:srgbClr val="231F20"/>
                </a:solidFill>
                <a:latin typeface="Arial"/>
              </a:rPr>
              <a:t>т</a:t>
            </a:r>
            <a:r>
              <a:rPr lang="ru-RU" sz="1050" kern="0" spc="-19" dirty="0">
                <a:solidFill>
                  <a:srgbClr val="231F20"/>
                </a:solidFill>
                <a:latin typeface="Arial"/>
              </a:rPr>
              <a:t>с</a:t>
            </a:r>
            <a:r>
              <a:rPr lang="ru-RU" sz="1050" kern="0" dirty="0">
                <a:solidFill>
                  <a:srgbClr val="231F20"/>
                </a:solidFill>
                <a:latin typeface="Arial"/>
              </a:rPr>
              <a:t>я в </a:t>
            </a:r>
            <a:r>
              <a:rPr lang="ru-RU" sz="1050" kern="0" spc="-11" dirty="0">
                <a:solidFill>
                  <a:srgbClr val="231F20"/>
                </a:solidFill>
                <a:latin typeface="Arial"/>
              </a:rPr>
              <a:t>с</a:t>
            </a:r>
            <a:r>
              <a:rPr lang="ru-RU" sz="1050" kern="0" dirty="0">
                <a:solidFill>
                  <a:srgbClr val="231F20"/>
                </a:solidFill>
                <a:latin typeface="Arial"/>
              </a:rPr>
              <a:t>таж в двойном </a:t>
            </a:r>
          </a:p>
          <a:p>
            <a:pPr>
              <a:lnSpc>
                <a:spcPts val="1259"/>
              </a:lnSpc>
            </a:pPr>
            <a:r>
              <a:rPr lang="ru-RU" sz="1050" kern="0" dirty="0">
                <a:solidFill>
                  <a:srgbClr val="231F20"/>
                </a:solidFill>
                <a:latin typeface="Arial"/>
              </a:rPr>
              <a:t>р</a:t>
            </a:r>
            <a:r>
              <a:rPr lang="ru-RU" sz="1050" kern="0" spc="-12" dirty="0">
                <a:solidFill>
                  <a:srgbClr val="231F20"/>
                </a:solidFill>
                <a:latin typeface="Arial"/>
              </a:rPr>
              <a:t>а</a:t>
            </a:r>
            <a:r>
              <a:rPr lang="ru-RU" sz="1050" kern="0" dirty="0">
                <a:solidFill>
                  <a:srgbClr val="231F20"/>
                </a:solidFill>
                <a:latin typeface="Arial"/>
              </a:rPr>
              <a:t>змере</a:t>
            </a:r>
          </a:p>
        </p:txBody>
      </p:sp>
      <p:sp>
        <p:nvSpPr>
          <p:cNvPr id="144" name="Rectangle 144"/>
          <p:cNvSpPr/>
          <p:nvPr/>
        </p:nvSpPr>
        <p:spPr>
          <a:xfrm>
            <a:off x="796758" y="2896053"/>
            <a:ext cx="5906893" cy="35379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1064"/>
            <a:r>
              <a:rPr lang="ru-RU" sz="1050" kern="0" spc="126" dirty="0">
                <a:solidFill>
                  <a:srgbClr val="231F20"/>
                </a:solidFill>
                <a:latin typeface="Arial"/>
              </a:rPr>
              <a:t> </a:t>
            </a:r>
            <a:r>
              <a:rPr lang="ru-RU" sz="1000" b="1" kern="0" dirty="0">
                <a:solidFill>
                  <a:srgbClr val="231F20"/>
                </a:solidFill>
                <a:latin typeface="Arial"/>
              </a:rPr>
              <a:t>Пенсионные </a:t>
            </a:r>
            <a:r>
              <a:rPr lang="ru-RU" sz="1000" b="1" kern="0" spc="-26" dirty="0">
                <a:solidFill>
                  <a:srgbClr val="231F20"/>
                </a:solidFill>
                <a:latin typeface="Arial"/>
              </a:rPr>
              <a:t>к</a:t>
            </a:r>
            <a:r>
              <a:rPr lang="ru-RU" sz="1000" b="1" kern="0" spc="-18" dirty="0">
                <a:solidFill>
                  <a:srgbClr val="231F20"/>
                </a:solidFill>
                <a:latin typeface="Arial"/>
              </a:rPr>
              <a:t>о</a:t>
            </a:r>
            <a:r>
              <a:rPr lang="ru-RU" sz="1000" b="1" kern="0" dirty="0">
                <a:solidFill>
                  <a:srgbClr val="231F20"/>
                </a:solidFill>
                <a:latin typeface="Arial"/>
              </a:rPr>
              <a:t>эффициенты.</a:t>
            </a:r>
            <a:r>
              <a:rPr lang="ru-RU" sz="1050" kern="0" dirty="0">
                <a:solidFill>
                  <a:srgbClr val="231F20"/>
                </a:solidFill>
                <a:latin typeface="Arial"/>
              </a:rPr>
              <a:t> За пери</a:t>
            </a:r>
            <a:r>
              <a:rPr lang="ru-RU" sz="1050" kern="0" spc="-12" dirty="0">
                <a:solidFill>
                  <a:srgbClr val="231F20"/>
                </a:solidFill>
                <a:latin typeface="Arial"/>
              </a:rPr>
              <a:t>о</a:t>
            </a:r>
            <a:r>
              <a:rPr lang="ru-RU" sz="1050" kern="0" dirty="0">
                <a:solidFill>
                  <a:srgbClr val="231F20"/>
                </a:solidFill>
                <a:latin typeface="Arial"/>
              </a:rPr>
              <a:t>д уча</a:t>
            </a:r>
            <a:r>
              <a:rPr lang="ru-RU" sz="1050" kern="0" spc="-19" dirty="0">
                <a:solidFill>
                  <a:srgbClr val="231F20"/>
                </a:solidFill>
                <a:latin typeface="Arial"/>
              </a:rPr>
              <a:t>с</a:t>
            </a:r>
            <a:r>
              <a:rPr lang="ru-RU" sz="1050" kern="0" dirty="0">
                <a:solidFill>
                  <a:srgbClr val="231F20"/>
                </a:solidFill>
                <a:latin typeface="Arial"/>
              </a:rPr>
              <a:t>тия в СВО учитыва</a:t>
            </a:r>
            <a:r>
              <a:rPr lang="ru-RU" sz="1050" kern="0" spc="-33" dirty="0">
                <a:solidFill>
                  <a:srgbClr val="231F20"/>
                </a:solidFill>
                <a:latin typeface="Arial"/>
              </a:rPr>
              <a:t>е</a:t>
            </a:r>
            <a:r>
              <a:rPr lang="ru-RU" sz="1050" kern="0" spc="-34" dirty="0">
                <a:solidFill>
                  <a:srgbClr val="231F20"/>
                </a:solidFill>
                <a:latin typeface="Arial"/>
              </a:rPr>
              <a:t>т</a:t>
            </a:r>
            <a:r>
              <a:rPr lang="ru-RU" sz="1050" kern="0" spc="-28" dirty="0">
                <a:solidFill>
                  <a:srgbClr val="231F20"/>
                </a:solidFill>
                <a:latin typeface="Arial"/>
              </a:rPr>
              <a:t>с</a:t>
            </a:r>
            <a:r>
              <a:rPr lang="ru-RU" sz="1050" kern="0" dirty="0">
                <a:solidFill>
                  <a:srgbClr val="231F20"/>
                </a:solidFill>
                <a:latin typeface="Arial"/>
              </a:rPr>
              <a:t>я </a:t>
            </a:r>
            <a:r>
              <a:rPr lang="ru-RU" sz="1000" b="1" kern="0" dirty="0">
                <a:solidFill>
                  <a:srgbClr val="0A5E8A"/>
                </a:solidFill>
                <a:latin typeface="Arial"/>
              </a:rPr>
              <a:t>3</a:t>
            </a:r>
            <a:r>
              <a:rPr lang="ru-RU" sz="1000" b="1" kern="0" spc="-21" dirty="0">
                <a:solidFill>
                  <a:srgbClr val="0A5E8A"/>
                </a:solidFill>
                <a:latin typeface="Arial"/>
              </a:rPr>
              <a:t>,</a:t>
            </a:r>
            <a:r>
              <a:rPr lang="ru-RU" sz="1000" b="1" kern="0" dirty="0">
                <a:solidFill>
                  <a:srgbClr val="0A5E8A"/>
                </a:solidFill>
                <a:latin typeface="Arial"/>
              </a:rPr>
              <a:t>6 </a:t>
            </a:r>
            <a:r>
              <a:rPr lang="ru-RU" sz="1000" b="1" kern="0" spc="-25" dirty="0">
                <a:solidFill>
                  <a:srgbClr val="0A5E8A"/>
                </a:solidFill>
                <a:latin typeface="Arial"/>
              </a:rPr>
              <a:t>к</a:t>
            </a:r>
            <a:r>
              <a:rPr lang="ru-RU" sz="1000" b="1" kern="0" spc="-19" dirty="0">
                <a:solidFill>
                  <a:srgbClr val="0A5E8A"/>
                </a:solidFill>
                <a:latin typeface="Arial"/>
              </a:rPr>
              <a:t>о</a:t>
            </a:r>
            <a:r>
              <a:rPr lang="ru-RU" sz="1000" b="1" kern="0" dirty="0">
                <a:solidFill>
                  <a:srgbClr val="0A5E8A"/>
                </a:solidFill>
                <a:latin typeface="Arial"/>
              </a:rPr>
              <a:t>эффициента</a:t>
            </a:r>
            <a:r>
              <a:rPr lang="ru-RU" sz="1050" kern="0" dirty="0">
                <a:solidFill>
                  <a:srgbClr val="231F20"/>
                </a:solidFill>
                <a:latin typeface="Arial"/>
              </a:rPr>
              <a:t> в </a:t>
            </a:r>
            <a:r>
              <a:rPr lang="ru-RU" sz="1050" kern="0" spc="-34" dirty="0">
                <a:solidFill>
                  <a:srgbClr val="231F20"/>
                </a:solidFill>
                <a:latin typeface="Arial"/>
              </a:rPr>
              <a:t>г</a:t>
            </a:r>
            <a:r>
              <a:rPr lang="ru-RU" sz="1050" kern="0" spc="-12" dirty="0">
                <a:solidFill>
                  <a:srgbClr val="231F20"/>
                </a:solidFill>
                <a:latin typeface="Arial"/>
              </a:rPr>
              <a:t>од</a:t>
            </a:r>
          </a:p>
          <a:p>
            <a:pPr>
              <a:lnSpc>
                <a:spcPts val="1542"/>
              </a:lnSpc>
            </a:pPr>
            <a:r>
              <a:rPr lang="ru-RU" sz="1050" kern="0" spc="117" dirty="0">
                <a:solidFill>
                  <a:srgbClr val="231F20"/>
                </a:solidFill>
                <a:latin typeface="Arial"/>
              </a:rPr>
              <a:t> </a:t>
            </a:r>
            <a:r>
              <a:rPr lang="ru-RU" sz="1000" b="1" kern="0" spc="-15" dirty="0">
                <a:solidFill>
                  <a:srgbClr val="231F20"/>
                </a:solidFill>
                <a:latin typeface="Arial"/>
              </a:rPr>
              <a:t>С</a:t>
            </a:r>
            <a:r>
              <a:rPr lang="ru-RU" sz="1000" b="1" kern="0" dirty="0">
                <a:solidFill>
                  <a:srgbClr val="231F20"/>
                </a:solidFill>
                <a:latin typeface="Arial"/>
              </a:rPr>
              <a:t>таж для досрочной пенсии.</a:t>
            </a:r>
            <a:r>
              <a:rPr lang="ru-RU" sz="1050" kern="0" dirty="0">
                <a:solidFill>
                  <a:srgbClr val="231F20"/>
                </a:solidFill>
                <a:latin typeface="Arial"/>
              </a:rPr>
              <a:t> Период уча</a:t>
            </a:r>
            <a:r>
              <a:rPr lang="ru-RU" sz="1050" kern="0" spc="-11" dirty="0">
                <a:solidFill>
                  <a:srgbClr val="231F20"/>
                </a:solidFill>
                <a:latin typeface="Arial"/>
              </a:rPr>
              <a:t>с</a:t>
            </a:r>
            <a:r>
              <a:rPr lang="ru-RU" sz="1050" kern="0" dirty="0">
                <a:solidFill>
                  <a:srgbClr val="231F20"/>
                </a:solidFill>
                <a:latin typeface="Arial"/>
              </a:rPr>
              <a:t>тия в СВО учитыва</a:t>
            </a:r>
            <a:r>
              <a:rPr lang="ru-RU" sz="1050" kern="0" spc="-25" dirty="0">
                <a:solidFill>
                  <a:srgbClr val="231F20"/>
                </a:solidFill>
                <a:latin typeface="Arial"/>
              </a:rPr>
              <a:t>е</a:t>
            </a:r>
            <a:r>
              <a:rPr lang="ru-RU" sz="1050" kern="0" spc="-26" dirty="0">
                <a:solidFill>
                  <a:srgbClr val="231F20"/>
                </a:solidFill>
                <a:latin typeface="Arial"/>
              </a:rPr>
              <a:t>т</a:t>
            </a:r>
            <a:r>
              <a:rPr lang="ru-RU" sz="1050" kern="0" spc="-19" dirty="0">
                <a:solidFill>
                  <a:srgbClr val="231F20"/>
                </a:solidFill>
                <a:latin typeface="Arial"/>
              </a:rPr>
              <a:t>с</a:t>
            </a:r>
            <a:r>
              <a:rPr lang="ru-RU" sz="1050" kern="0" dirty="0">
                <a:solidFill>
                  <a:srgbClr val="231F20"/>
                </a:solidFill>
                <a:latin typeface="Arial"/>
              </a:rPr>
              <a:t>я при н</a:t>
            </a:r>
            <a:r>
              <a:rPr lang="ru-RU" sz="1050" kern="0" spc="-12" dirty="0">
                <a:solidFill>
                  <a:srgbClr val="231F20"/>
                </a:solidFill>
                <a:latin typeface="Arial"/>
              </a:rPr>
              <a:t>а</a:t>
            </a:r>
            <a:r>
              <a:rPr lang="ru-RU" sz="1050" kern="0" dirty="0">
                <a:solidFill>
                  <a:srgbClr val="231F20"/>
                </a:solidFill>
                <a:latin typeface="Arial"/>
              </a:rPr>
              <a:t>значении. </a:t>
            </a:r>
          </a:p>
        </p:txBody>
      </p:sp>
      <p:sp>
        <p:nvSpPr>
          <p:cNvPr id="145" name="Rectangle 145"/>
          <p:cNvSpPr/>
          <p:nvPr/>
        </p:nvSpPr>
        <p:spPr>
          <a:xfrm>
            <a:off x="726910" y="3251946"/>
            <a:ext cx="5523294" cy="379432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20022"/>
            <a:r>
              <a:rPr lang="ru-RU" sz="1050" kern="0" dirty="0">
                <a:solidFill>
                  <a:srgbClr val="231F20"/>
                </a:solidFill>
                <a:latin typeface="Arial"/>
              </a:rPr>
              <a:t>досрочной пенсии за длительный стаж – </a:t>
            </a:r>
            <a:r>
              <a:rPr lang="ru-RU" sz="1000" b="1" kern="0" dirty="0">
                <a:solidFill>
                  <a:srgbClr val="0A5E8A"/>
                </a:solidFill>
                <a:latin typeface="Arial"/>
              </a:rPr>
              <a:t>на 2 года раньше</a:t>
            </a:r>
            <a:r>
              <a:rPr lang="ru-RU" sz="1050" kern="0" dirty="0">
                <a:solidFill>
                  <a:srgbClr val="231F20"/>
                </a:solidFill>
                <a:latin typeface="Arial"/>
              </a:rPr>
              <a:t> пенсионного возраста</a:t>
            </a:r>
          </a:p>
          <a:p>
            <a:pPr>
              <a:lnSpc>
                <a:spcPts val="1726"/>
              </a:lnSpc>
            </a:pPr>
            <a:r>
              <a:rPr lang="ru-RU" sz="1050" kern="0" spc="117" dirty="0">
                <a:solidFill>
                  <a:srgbClr val="231F20"/>
                </a:solidFill>
                <a:latin typeface="Arial"/>
              </a:rPr>
              <a:t> </a:t>
            </a:r>
            <a:r>
              <a:rPr lang="ru-RU" sz="1050" kern="0" spc="-118" dirty="0">
                <a:solidFill>
                  <a:srgbClr val="231F20"/>
                </a:solidFill>
                <a:latin typeface="Arial"/>
              </a:rPr>
              <a:t> </a:t>
            </a:r>
            <a:r>
              <a:rPr lang="ru-RU" sz="1000" b="1" kern="0" dirty="0">
                <a:solidFill>
                  <a:srgbClr val="231F20"/>
                </a:solidFill>
                <a:latin typeface="Arial"/>
              </a:rPr>
              <a:t>Ежемесячная денежная выплата</a:t>
            </a:r>
            <a:r>
              <a:rPr lang="ru-RU" sz="1050" kern="0" dirty="0">
                <a:solidFill>
                  <a:srgbClr val="231F20"/>
                </a:solidFill>
                <a:latin typeface="Arial"/>
              </a:rPr>
              <a:t> ветерану боевых действий в размере </a:t>
            </a:r>
            <a:r>
              <a:rPr lang="ru-RU" sz="1000" b="1" kern="0" dirty="0">
                <a:solidFill>
                  <a:srgbClr val="0A5E8A"/>
                </a:solidFill>
                <a:latin typeface="Arial"/>
              </a:rPr>
              <a:t>4 </a:t>
            </a:r>
            <a:r>
              <a:rPr lang="ru-RU" sz="1200" b="1" kern="0" dirty="0">
                <a:solidFill>
                  <a:srgbClr val="0A5E8A"/>
                </a:solidFill>
                <a:latin typeface="Times New Roman"/>
              </a:rPr>
              <a:t>838</a:t>
            </a:r>
            <a:r>
              <a:rPr lang="ru-RU" sz="1200" b="1" kern="0" spc="389" dirty="0">
                <a:solidFill>
                  <a:srgbClr val="0A5E8A"/>
                </a:solidFill>
                <a:latin typeface="Arial"/>
              </a:rPr>
              <a:t>,</a:t>
            </a:r>
            <a:r>
              <a:rPr lang="ru-RU" sz="1200" b="1" kern="0" dirty="0">
                <a:solidFill>
                  <a:srgbClr val="0A5E8A"/>
                </a:solidFill>
                <a:latin typeface="Times New Roman"/>
              </a:rPr>
              <a:t>63</a:t>
            </a:r>
            <a:r>
              <a:rPr lang="ru-RU" sz="1000" b="1" kern="0" dirty="0">
                <a:solidFill>
                  <a:srgbClr val="0A5E8A"/>
                </a:solidFill>
                <a:latin typeface="Arial"/>
              </a:rPr>
              <a:t> руб.</a:t>
            </a:r>
            <a:r>
              <a:rPr lang="ru-RU" sz="1050" kern="0" dirty="0">
                <a:solidFill>
                  <a:srgbClr val="231F20"/>
                </a:solidFill>
                <a:latin typeface="Arial"/>
              </a:rPr>
              <a:t> </a:t>
            </a:r>
          </a:p>
        </p:txBody>
      </p:sp>
      <p:sp>
        <p:nvSpPr>
          <p:cNvPr id="146" name="Rectangle 146"/>
          <p:cNvSpPr/>
          <p:nvPr/>
        </p:nvSpPr>
        <p:spPr>
          <a:xfrm>
            <a:off x="719697" y="3835286"/>
            <a:ext cx="4954468" cy="41532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ru-RU" sz="1200" kern="0" dirty="0">
                <a:solidFill>
                  <a:srgbClr val="0A5E8A"/>
                </a:solidFill>
                <a:latin typeface="Arial"/>
              </a:rPr>
              <a:t>ВОЕННО</a:t>
            </a:r>
            <a:r>
              <a:rPr lang="ru-RU" sz="1200" kern="0" spc="-22" dirty="0">
                <a:solidFill>
                  <a:srgbClr val="0A5E8A"/>
                </a:solidFill>
                <a:latin typeface="Arial"/>
              </a:rPr>
              <a:t>С</a:t>
            </a:r>
            <a:r>
              <a:rPr lang="ru-RU" sz="1200" kern="0" dirty="0">
                <a:solidFill>
                  <a:srgbClr val="0A5E8A"/>
                </a:solidFill>
                <a:latin typeface="Arial"/>
              </a:rPr>
              <a:t>Л</a:t>
            </a:r>
            <a:r>
              <a:rPr lang="ru-RU" sz="1200" kern="0" spc="-31" dirty="0">
                <a:solidFill>
                  <a:srgbClr val="0A5E8A"/>
                </a:solidFill>
                <a:latin typeface="Arial"/>
              </a:rPr>
              <a:t>У</a:t>
            </a:r>
            <a:r>
              <a:rPr lang="ru-RU" sz="1200" kern="0" spc="-42" dirty="0">
                <a:solidFill>
                  <a:srgbClr val="0A5E8A"/>
                </a:solidFill>
                <a:latin typeface="Arial"/>
              </a:rPr>
              <a:t>Ж</a:t>
            </a:r>
            <a:r>
              <a:rPr lang="ru-RU" sz="1200" kern="0" dirty="0">
                <a:solidFill>
                  <a:srgbClr val="0A5E8A"/>
                </a:solidFill>
                <a:latin typeface="Arial"/>
              </a:rPr>
              <a:t>АЩИМ, П</a:t>
            </a:r>
            <a:r>
              <a:rPr lang="ru-RU" sz="1200" kern="0" spc="-25" dirty="0">
                <a:solidFill>
                  <a:srgbClr val="0A5E8A"/>
                </a:solidFill>
                <a:latin typeface="Arial"/>
              </a:rPr>
              <a:t>О</a:t>
            </a:r>
            <a:r>
              <a:rPr lang="ru-RU" sz="1200" kern="0" dirty="0">
                <a:solidFill>
                  <a:srgbClr val="0A5E8A"/>
                </a:solidFill>
                <a:latin typeface="Arial"/>
              </a:rPr>
              <a:t>ЛУЧИВШИМ ИНВАЛИДНОСТЬ</a:t>
            </a:r>
          </a:p>
          <a:p>
            <a:pPr marL="77059">
              <a:lnSpc>
                <a:spcPts val="1787"/>
              </a:lnSpc>
            </a:pPr>
            <a:r>
              <a:rPr lang="ru-RU" sz="1050" kern="0" dirty="0">
                <a:solidFill>
                  <a:srgbClr val="231F20"/>
                </a:solidFill>
                <a:latin typeface="Arial"/>
              </a:rPr>
              <a:t> </a:t>
            </a:r>
            <a:r>
              <a:rPr lang="ru-RU" sz="1000" b="1" kern="0" spc="-141" dirty="0">
                <a:solidFill>
                  <a:srgbClr val="231F20"/>
                </a:solidFill>
                <a:latin typeface="Arial"/>
              </a:rPr>
              <a:t>Г</a:t>
            </a:r>
            <a:r>
              <a:rPr lang="ru-RU" sz="1000" b="1" kern="0" dirty="0">
                <a:solidFill>
                  <a:srgbClr val="231F20"/>
                </a:solidFill>
                <a:latin typeface="Arial"/>
              </a:rPr>
              <a:t>ос</a:t>
            </a:r>
            <a:r>
              <a:rPr lang="ru-RU" sz="1000" b="1" kern="0" spc="-39" dirty="0">
                <a:solidFill>
                  <a:srgbClr val="231F20"/>
                </a:solidFill>
                <a:latin typeface="Arial"/>
              </a:rPr>
              <a:t>у</a:t>
            </a:r>
            <a:r>
              <a:rPr lang="ru-RU" sz="1000" b="1" kern="0" dirty="0">
                <a:solidFill>
                  <a:srgbClr val="231F20"/>
                </a:solidFill>
                <a:latin typeface="Arial"/>
              </a:rPr>
              <a:t>дарственная пенсия по инвалидности</a:t>
            </a:r>
            <a:r>
              <a:rPr lang="ru-RU" sz="1050" kern="0" dirty="0">
                <a:solidFill>
                  <a:srgbClr val="231F20"/>
                </a:solidFill>
                <a:latin typeface="Arial"/>
              </a:rPr>
              <a:t> военно</a:t>
            </a:r>
            <a:r>
              <a:rPr lang="ru-RU" sz="1050" kern="0" spc="-19" dirty="0">
                <a:solidFill>
                  <a:srgbClr val="231F20"/>
                </a:solidFill>
                <a:latin typeface="Arial"/>
              </a:rPr>
              <a:t>с</a:t>
            </a:r>
            <a:r>
              <a:rPr lang="ru-RU" sz="1050" kern="0" dirty="0">
                <a:solidFill>
                  <a:srgbClr val="231F20"/>
                </a:solidFill>
                <a:latin typeface="Arial"/>
              </a:rPr>
              <a:t>л</a:t>
            </a:r>
            <a:r>
              <a:rPr lang="ru-RU" sz="1050" kern="0" spc="-32" dirty="0">
                <a:solidFill>
                  <a:srgbClr val="231F20"/>
                </a:solidFill>
                <a:latin typeface="Arial"/>
              </a:rPr>
              <a:t>у</a:t>
            </a:r>
            <a:r>
              <a:rPr lang="ru-RU" sz="1050" kern="0" spc="-11" dirty="0">
                <a:solidFill>
                  <a:srgbClr val="231F20"/>
                </a:solidFill>
                <a:latin typeface="Arial"/>
              </a:rPr>
              <a:t>ж</a:t>
            </a:r>
            <a:r>
              <a:rPr lang="ru-RU" sz="1050" kern="0" dirty="0">
                <a:solidFill>
                  <a:srgbClr val="231F20"/>
                </a:solidFill>
                <a:latin typeface="Arial"/>
              </a:rPr>
              <a:t>ащем</a:t>
            </a:r>
            <a:r>
              <a:rPr lang="ru-RU" sz="1050" kern="0" spc="-13" dirty="0">
                <a:solidFill>
                  <a:srgbClr val="231F20"/>
                </a:solidFill>
                <a:latin typeface="Arial"/>
              </a:rPr>
              <a:t>у</a:t>
            </a:r>
            <a:r>
              <a:rPr lang="ru-RU" sz="1050" kern="0" spc="-12" dirty="0">
                <a:solidFill>
                  <a:srgbClr val="231F20"/>
                </a:solidFill>
                <a:latin typeface="Arial"/>
              </a:rPr>
              <a:t>-</a:t>
            </a:r>
            <a:r>
              <a:rPr lang="ru-RU" sz="1050" kern="0" dirty="0">
                <a:solidFill>
                  <a:srgbClr val="231F20"/>
                </a:solidFill>
                <a:latin typeface="Arial"/>
              </a:rPr>
              <a:t>добровольцу: </a:t>
            </a:r>
          </a:p>
        </p:txBody>
      </p:sp>
      <p:sp>
        <p:nvSpPr>
          <p:cNvPr id="147" name="Rectangle 147"/>
          <p:cNvSpPr/>
          <p:nvPr/>
        </p:nvSpPr>
        <p:spPr>
          <a:xfrm>
            <a:off x="743362" y="4243884"/>
            <a:ext cx="4841343" cy="328157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ru-RU" sz="1050" b="1" kern="0" dirty="0">
                <a:solidFill>
                  <a:srgbClr val="231F20"/>
                </a:solidFill>
                <a:latin typeface="Arial"/>
              </a:rPr>
              <a:t>I г</a:t>
            </a:r>
            <a:r>
              <a:rPr lang="ru-RU" sz="1050" b="1" kern="0" spc="-16" dirty="0">
                <a:solidFill>
                  <a:srgbClr val="231F20"/>
                </a:solidFill>
                <a:latin typeface="Arial"/>
              </a:rPr>
              <a:t>р</a:t>
            </a:r>
            <a:r>
              <a:rPr lang="ru-RU" sz="1050" b="1" kern="0" dirty="0">
                <a:solidFill>
                  <a:srgbClr val="231F20"/>
                </a:solidFill>
                <a:latin typeface="Arial"/>
              </a:rPr>
              <a:t>уппа </a:t>
            </a:r>
            <a:r>
              <a:rPr lang="ru-RU" sz="1050" kern="0" dirty="0">
                <a:solidFill>
                  <a:srgbClr val="231F20"/>
                </a:solidFill>
                <a:latin typeface="Arial"/>
              </a:rPr>
              <a:t>– </a:t>
            </a:r>
            <a:r>
              <a:rPr lang="ru-RU" sz="1000" b="1" kern="0" dirty="0">
                <a:solidFill>
                  <a:srgbClr val="0A5E8A"/>
                </a:solidFill>
                <a:latin typeface="Arial"/>
              </a:rPr>
              <a:t>26 </a:t>
            </a:r>
            <a:r>
              <a:rPr lang="ru-RU" sz="1000" b="1" kern="0" spc="-43" dirty="0">
                <a:solidFill>
                  <a:srgbClr val="0A5E8A"/>
                </a:solidFill>
                <a:latin typeface="Arial"/>
              </a:rPr>
              <a:t>4</a:t>
            </a:r>
            <a:r>
              <a:rPr lang="ru-RU" sz="1000" b="1" kern="0" dirty="0">
                <a:solidFill>
                  <a:srgbClr val="0A5E8A"/>
                </a:solidFill>
                <a:latin typeface="Arial"/>
              </a:rPr>
              <a:t>72,</a:t>
            </a:r>
            <a:r>
              <a:rPr lang="ru-RU" sz="1000" b="1" kern="0" spc="-11" dirty="0">
                <a:solidFill>
                  <a:srgbClr val="0A5E8A"/>
                </a:solidFill>
                <a:latin typeface="Arial"/>
              </a:rPr>
              <a:t>2</a:t>
            </a:r>
            <a:r>
              <a:rPr lang="ru-RU" sz="1000" b="1" kern="0" dirty="0">
                <a:solidFill>
                  <a:srgbClr val="0A5E8A"/>
                </a:solidFill>
                <a:latin typeface="Arial"/>
              </a:rPr>
              <a:t>4 </a:t>
            </a:r>
            <a:r>
              <a:rPr lang="ru-RU" sz="1000" b="1" kern="0" spc="-16" dirty="0">
                <a:solidFill>
                  <a:srgbClr val="0A5E8A"/>
                </a:solidFill>
                <a:latin typeface="Arial"/>
              </a:rPr>
              <a:t>р</a:t>
            </a:r>
            <a:r>
              <a:rPr lang="ru-RU" sz="1000" b="1" kern="0" dirty="0">
                <a:solidFill>
                  <a:srgbClr val="0A5E8A"/>
                </a:solidFill>
                <a:latin typeface="Arial"/>
              </a:rPr>
              <a:t>уб.</a:t>
            </a:r>
            <a:r>
              <a:rPr lang="ru-RU" sz="1050" kern="0" dirty="0">
                <a:solidFill>
                  <a:srgbClr val="231F20"/>
                </a:solidFill>
                <a:latin typeface="Arial"/>
              </a:rPr>
              <a:t> </a:t>
            </a:r>
            <a:r>
              <a:rPr lang="ru-RU" sz="1050" b="1" kern="0" dirty="0">
                <a:solidFill>
                  <a:srgbClr val="231F20"/>
                </a:solidFill>
                <a:latin typeface="Arial"/>
              </a:rPr>
              <a:t>II г</a:t>
            </a:r>
            <a:r>
              <a:rPr lang="ru-RU" sz="1050" b="1" kern="0" spc="-17" dirty="0">
                <a:solidFill>
                  <a:srgbClr val="231F20"/>
                </a:solidFill>
                <a:latin typeface="Arial"/>
              </a:rPr>
              <a:t>р</a:t>
            </a:r>
            <a:r>
              <a:rPr lang="ru-RU" sz="1050" b="1" kern="0" dirty="0">
                <a:solidFill>
                  <a:srgbClr val="231F20"/>
                </a:solidFill>
                <a:latin typeface="Arial"/>
              </a:rPr>
              <a:t>уппа </a:t>
            </a:r>
            <a:r>
              <a:rPr lang="ru-RU" sz="1050" kern="0" dirty="0">
                <a:solidFill>
                  <a:srgbClr val="231F20"/>
                </a:solidFill>
                <a:latin typeface="Arial"/>
              </a:rPr>
              <a:t>– </a:t>
            </a:r>
            <a:r>
              <a:rPr lang="ru-RU" sz="1000" b="1" kern="0" dirty="0">
                <a:solidFill>
                  <a:srgbClr val="0A5E8A"/>
                </a:solidFill>
                <a:latin typeface="Arial"/>
              </a:rPr>
              <a:t>22 06</a:t>
            </a:r>
            <a:r>
              <a:rPr lang="ru-RU" sz="1000" b="1" kern="0" spc="-14" dirty="0">
                <a:solidFill>
                  <a:srgbClr val="0A5E8A"/>
                </a:solidFill>
                <a:latin typeface="Arial"/>
              </a:rPr>
              <a:t>0</a:t>
            </a:r>
            <a:r>
              <a:rPr lang="ru-RU" sz="1000" b="1" kern="0" dirty="0">
                <a:solidFill>
                  <a:srgbClr val="0A5E8A"/>
                </a:solidFill>
                <a:latin typeface="Arial"/>
              </a:rPr>
              <a:t>,20 </a:t>
            </a:r>
            <a:r>
              <a:rPr lang="ru-RU" sz="1000" b="1" kern="0" spc="-16" dirty="0">
                <a:solidFill>
                  <a:srgbClr val="0A5E8A"/>
                </a:solidFill>
                <a:latin typeface="Arial"/>
              </a:rPr>
              <a:t>р</a:t>
            </a:r>
            <a:r>
              <a:rPr lang="ru-RU" sz="1000" b="1" kern="0" dirty="0">
                <a:solidFill>
                  <a:srgbClr val="0A5E8A"/>
                </a:solidFill>
                <a:latin typeface="Arial"/>
              </a:rPr>
              <a:t>уб.</a:t>
            </a:r>
            <a:r>
              <a:rPr lang="ru-RU" sz="1050" kern="0" dirty="0">
                <a:solidFill>
                  <a:srgbClr val="231F20"/>
                </a:solidFill>
                <a:latin typeface="Arial"/>
              </a:rPr>
              <a:t> </a:t>
            </a:r>
            <a:r>
              <a:rPr lang="ru-RU" sz="1050" b="1" kern="0" dirty="0">
                <a:solidFill>
                  <a:srgbClr val="231F20"/>
                </a:solidFill>
                <a:latin typeface="Arial"/>
              </a:rPr>
              <a:t>III г</a:t>
            </a:r>
            <a:r>
              <a:rPr lang="ru-RU" sz="1050" b="1" kern="0" spc="-16" dirty="0">
                <a:solidFill>
                  <a:srgbClr val="231F20"/>
                </a:solidFill>
                <a:latin typeface="Arial"/>
              </a:rPr>
              <a:t>р</a:t>
            </a:r>
            <a:r>
              <a:rPr lang="ru-RU" sz="1050" b="1" kern="0" dirty="0">
                <a:solidFill>
                  <a:srgbClr val="231F20"/>
                </a:solidFill>
                <a:latin typeface="Arial"/>
              </a:rPr>
              <a:t>уппа</a:t>
            </a:r>
            <a:r>
              <a:rPr lang="ru-RU" sz="1050" kern="0" dirty="0">
                <a:solidFill>
                  <a:srgbClr val="231F20"/>
                </a:solidFill>
                <a:latin typeface="Arial"/>
              </a:rPr>
              <a:t> – </a:t>
            </a:r>
            <a:r>
              <a:rPr lang="ru-RU" sz="1000" b="1" kern="0" dirty="0">
                <a:solidFill>
                  <a:srgbClr val="0A5E8A"/>
                </a:solidFill>
                <a:latin typeface="Arial"/>
              </a:rPr>
              <a:t> 15 442</a:t>
            </a:r>
            <a:r>
              <a:rPr lang="ru-RU" sz="1000" b="1" kern="0" spc="-17" dirty="0">
                <a:solidFill>
                  <a:srgbClr val="0A5E8A"/>
                </a:solidFill>
                <a:latin typeface="Arial"/>
              </a:rPr>
              <a:t>,</a:t>
            </a:r>
            <a:r>
              <a:rPr lang="ru-RU" sz="1000" b="1" kern="0" dirty="0">
                <a:solidFill>
                  <a:srgbClr val="0A5E8A"/>
                </a:solidFill>
                <a:latin typeface="Arial"/>
              </a:rPr>
              <a:t>14 </a:t>
            </a:r>
            <a:r>
              <a:rPr lang="ru-RU" sz="1000" b="1" kern="0" spc="-16" dirty="0">
                <a:solidFill>
                  <a:srgbClr val="0A5E8A"/>
                </a:solidFill>
                <a:latin typeface="Arial"/>
              </a:rPr>
              <a:t>р</a:t>
            </a:r>
            <a:r>
              <a:rPr lang="ru-RU" sz="1000" b="1" kern="0" dirty="0">
                <a:solidFill>
                  <a:srgbClr val="0A5E8A"/>
                </a:solidFill>
                <a:latin typeface="Arial"/>
              </a:rPr>
              <a:t>уб. </a:t>
            </a:r>
          </a:p>
          <a:p>
            <a:pPr marL="3656">
              <a:lnSpc>
                <a:spcPts val="1258"/>
              </a:lnSpc>
            </a:pPr>
            <a:r>
              <a:rPr lang="ru-RU" sz="1000" b="1" kern="0" dirty="0">
                <a:solidFill>
                  <a:srgbClr val="0A5E8A"/>
                </a:solidFill>
                <a:latin typeface="Arial"/>
              </a:rPr>
              <a:t>+ 2 9</a:t>
            </a:r>
            <a:r>
              <a:rPr lang="ru-RU" sz="1000" b="1" kern="0" spc="-26" dirty="0">
                <a:solidFill>
                  <a:srgbClr val="0A5E8A"/>
                </a:solidFill>
                <a:latin typeface="Arial"/>
              </a:rPr>
              <a:t>4</a:t>
            </a:r>
            <a:r>
              <a:rPr lang="ru-RU" sz="1000" b="1" kern="0" dirty="0">
                <a:solidFill>
                  <a:srgbClr val="0A5E8A"/>
                </a:solidFill>
                <a:latin typeface="Arial"/>
              </a:rPr>
              <a:t>1,36 </a:t>
            </a:r>
            <a:r>
              <a:rPr lang="ru-RU" sz="1000" b="1" kern="0" spc="-16" dirty="0">
                <a:solidFill>
                  <a:srgbClr val="0A5E8A"/>
                </a:solidFill>
                <a:latin typeface="Arial"/>
              </a:rPr>
              <a:t>р</a:t>
            </a:r>
            <a:r>
              <a:rPr lang="ru-RU" sz="1000" b="1" kern="0" dirty="0">
                <a:solidFill>
                  <a:srgbClr val="0A5E8A"/>
                </a:solidFill>
                <a:latin typeface="Arial"/>
              </a:rPr>
              <a:t>уб.</a:t>
            </a:r>
            <a:r>
              <a:rPr lang="ru-RU" sz="1050" kern="0" dirty="0">
                <a:solidFill>
                  <a:srgbClr val="231F20"/>
                </a:solidFill>
                <a:latin typeface="Arial"/>
              </a:rPr>
              <a:t> за </a:t>
            </a:r>
            <a:r>
              <a:rPr lang="ru-RU" sz="1050" kern="0" spc="-11" dirty="0">
                <a:solidFill>
                  <a:srgbClr val="231F20"/>
                </a:solidFill>
                <a:latin typeface="Arial"/>
              </a:rPr>
              <a:t>к</a:t>
            </a:r>
            <a:r>
              <a:rPr lang="ru-RU" sz="1050" kern="0" dirty="0">
                <a:solidFill>
                  <a:srgbClr val="231F20"/>
                </a:solidFill>
                <a:latin typeface="Arial"/>
              </a:rPr>
              <a:t>аждо</a:t>
            </a:r>
            <a:r>
              <a:rPr lang="ru-RU" sz="1050" kern="0" spc="-26" dirty="0">
                <a:solidFill>
                  <a:srgbClr val="231F20"/>
                </a:solidFill>
                <a:latin typeface="Arial"/>
              </a:rPr>
              <a:t>г</a:t>
            </a:r>
            <a:r>
              <a:rPr lang="ru-RU" sz="1050" kern="0" dirty="0">
                <a:solidFill>
                  <a:srgbClr val="231F20"/>
                </a:solidFill>
                <a:latin typeface="Arial"/>
              </a:rPr>
              <a:t>о иждивенца</a:t>
            </a:r>
          </a:p>
        </p:txBody>
      </p:sp>
      <p:sp>
        <p:nvSpPr>
          <p:cNvPr id="148" name="Rectangle 148"/>
          <p:cNvSpPr/>
          <p:nvPr/>
        </p:nvSpPr>
        <p:spPr>
          <a:xfrm>
            <a:off x="746916" y="4563790"/>
            <a:ext cx="4271811" cy="161515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ru-RU" sz="1000" b="1" kern="0" dirty="0">
                <a:solidFill>
                  <a:srgbClr val="231F20"/>
                </a:solidFill>
                <a:latin typeface="Arial"/>
              </a:rPr>
              <a:t>Ежемесячная денежная компенсация </a:t>
            </a:r>
            <a:r>
              <a:rPr lang="ru-RU" sz="1050" kern="0" dirty="0">
                <a:solidFill>
                  <a:srgbClr val="231F20"/>
                </a:solidFill>
                <a:latin typeface="Arial"/>
              </a:rPr>
              <a:t>инвалиду по военной травме:</a:t>
            </a:r>
          </a:p>
        </p:txBody>
      </p:sp>
      <p:sp>
        <p:nvSpPr>
          <p:cNvPr id="149" name="Rectangle 149"/>
          <p:cNvSpPr/>
          <p:nvPr/>
        </p:nvSpPr>
        <p:spPr>
          <a:xfrm>
            <a:off x="746916" y="4714793"/>
            <a:ext cx="4750908" cy="18458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ru-RU" sz="1050" b="1" kern="0" dirty="0">
                <a:solidFill>
                  <a:srgbClr val="231F20"/>
                </a:solidFill>
                <a:latin typeface="Arial"/>
              </a:rPr>
              <a:t>I группа</a:t>
            </a:r>
            <a:r>
              <a:rPr lang="ru-RU" sz="1050" kern="0" dirty="0">
                <a:solidFill>
                  <a:srgbClr val="231F20"/>
                </a:solidFill>
                <a:latin typeface="Arial"/>
              </a:rPr>
              <a:t> – </a:t>
            </a:r>
            <a:r>
              <a:rPr lang="ru-RU" sz="1200" b="1" kern="0" dirty="0">
                <a:solidFill>
                  <a:srgbClr val="0A5E8A"/>
                </a:solidFill>
                <a:latin typeface="Times New Roman"/>
              </a:rPr>
              <a:t>25 782,85</a:t>
            </a:r>
            <a:r>
              <a:rPr lang="ru-RU" sz="1000" b="1" kern="0" dirty="0">
                <a:solidFill>
                  <a:srgbClr val="0A5E8A"/>
                </a:solidFill>
                <a:latin typeface="Times New Roman"/>
              </a:rPr>
              <a:t> </a:t>
            </a:r>
            <a:r>
              <a:rPr lang="ru-RU" sz="1000" b="1" kern="0" dirty="0">
                <a:solidFill>
                  <a:srgbClr val="0A5E8A"/>
                </a:solidFill>
                <a:latin typeface="Arial"/>
              </a:rPr>
              <a:t>руб. </a:t>
            </a:r>
            <a:r>
              <a:rPr lang="ru-RU" sz="1050" b="1" kern="0" dirty="0">
                <a:solidFill>
                  <a:srgbClr val="231F20"/>
                </a:solidFill>
                <a:latin typeface="Arial"/>
              </a:rPr>
              <a:t>II группа</a:t>
            </a:r>
            <a:r>
              <a:rPr lang="ru-RU" sz="1050" kern="0" dirty="0">
                <a:solidFill>
                  <a:srgbClr val="231F20"/>
                </a:solidFill>
                <a:latin typeface="Arial"/>
              </a:rPr>
              <a:t> – </a:t>
            </a:r>
            <a:r>
              <a:rPr lang="ru-RU" sz="1200" b="1" kern="0" dirty="0">
                <a:solidFill>
                  <a:srgbClr val="0A5E8A"/>
                </a:solidFill>
                <a:latin typeface="Times New Roman"/>
              </a:rPr>
              <a:t>12 891,4</a:t>
            </a:r>
            <a:r>
              <a:rPr lang="ru-RU" sz="1000" b="1" kern="0" dirty="0">
                <a:solidFill>
                  <a:srgbClr val="0A5E8A"/>
                </a:solidFill>
                <a:latin typeface="Arial"/>
              </a:rPr>
              <a:t> руб.</a:t>
            </a:r>
            <a:r>
              <a:rPr lang="ru-RU" sz="1050" kern="0" dirty="0">
                <a:solidFill>
                  <a:srgbClr val="231F20"/>
                </a:solidFill>
                <a:latin typeface="Arial"/>
              </a:rPr>
              <a:t> </a:t>
            </a:r>
            <a:r>
              <a:rPr lang="ru-RU" sz="1050" b="1" kern="0" dirty="0">
                <a:solidFill>
                  <a:srgbClr val="231F20"/>
                </a:solidFill>
                <a:latin typeface="Arial"/>
              </a:rPr>
              <a:t>III группа</a:t>
            </a:r>
            <a:r>
              <a:rPr lang="ru-RU" sz="1050" kern="0" dirty="0">
                <a:solidFill>
                  <a:srgbClr val="231F20"/>
                </a:solidFill>
                <a:latin typeface="Arial"/>
              </a:rPr>
              <a:t> – </a:t>
            </a:r>
            <a:r>
              <a:rPr lang="ru-RU" sz="1200" b="1" kern="0" dirty="0">
                <a:solidFill>
                  <a:srgbClr val="0A5E8A"/>
                </a:solidFill>
                <a:latin typeface="Times New Roman"/>
              </a:rPr>
              <a:t>5156,57</a:t>
            </a:r>
            <a:r>
              <a:rPr lang="ru-RU" sz="1000" b="1" kern="0" dirty="0">
                <a:solidFill>
                  <a:srgbClr val="0A5E8A"/>
                </a:solidFill>
                <a:latin typeface="Arial"/>
              </a:rPr>
              <a:t> руб.</a:t>
            </a:r>
          </a:p>
        </p:txBody>
      </p:sp>
      <p:sp>
        <p:nvSpPr>
          <p:cNvPr id="150" name="Rectangle 150"/>
          <p:cNvSpPr/>
          <p:nvPr/>
        </p:nvSpPr>
        <p:spPr>
          <a:xfrm>
            <a:off x="746916" y="4922235"/>
            <a:ext cx="5377931" cy="37686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49840"/>
            <a:r>
              <a:rPr lang="ru-RU" sz="1050" kern="0" dirty="0">
                <a:solidFill>
                  <a:srgbClr val="231F20"/>
                </a:solidFill>
                <a:latin typeface="Arial"/>
              </a:rPr>
              <a:t> </a:t>
            </a:r>
            <a:r>
              <a:rPr lang="ru-RU" sz="1000" b="1" kern="0" dirty="0">
                <a:solidFill>
                  <a:srgbClr val="231F20"/>
                </a:solidFill>
                <a:latin typeface="Arial"/>
              </a:rPr>
              <a:t>Ежемесячная денежная выплата </a:t>
            </a:r>
            <a:r>
              <a:rPr lang="ru-RU" sz="1050" kern="0" dirty="0">
                <a:solidFill>
                  <a:srgbClr val="231F20"/>
                </a:solidFill>
                <a:latin typeface="Arial"/>
              </a:rPr>
              <a:t>инвалиду по военной травме в размере </a:t>
            </a:r>
            <a:r>
              <a:rPr lang="ru-RU" sz="1000" b="1" kern="0" dirty="0">
                <a:solidFill>
                  <a:srgbClr val="0A5E8A"/>
                </a:solidFill>
                <a:latin typeface="Arial"/>
              </a:rPr>
              <a:t>8 </a:t>
            </a:r>
            <a:r>
              <a:rPr lang="ru-RU" sz="1200" b="1" kern="0" dirty="0">
                <a:solidFill>
                  <a:srgbClr val="0A5E8A"/>
                </a:solidFill>
                <a:latin typeface="Times New Roman"/>
              </a:rPr>
              <a:t>794</a:t>
            </a:r>
            <a:r>
              <a:rPr lang="ru-RU" sz="1200" b="1" kern="0" spc="389" dirty="0">
                <a:solidFill>
                  <a:srgbClr val="0A5E8A"/>
                </a:solidFill>
                <a:latin typeface="Arial"/>
              </a:rPr>
              <a:t>,</a:t>
            </a:r>
            <a:r>
              <a:rPr lang="ru-RU" sz="1200" b="1" kern="0" dirty="0">
                <a:solidFill>
                  <a:srgbClr val="0A5E8A"/>
                </a:solidFill>
                <a:latin typeface="Times New Roman"/>
              </a:rPr>
              <a:t>41</a:t>
            </a:r>
            <a:r>
              <a:rPr lang="ru-RU" sz="1200" b="1" kern="0" dirty="0">
                <a:solidFill>
                  <a:srgbClr val="0A5E8A"/>
                </a:solidFill>
                <a:latin typeface="Arial"/>
              </a:rPr>
              <a:t> </a:t>
            </a:r>
          </a:p>
          <a:p>
            <a:pPr>
              <a:lnSpc>
                <a:spcPts val="1453"/>
              </a:lnSpc>
            </a:pPr>
            <a:r>
              <a:rPr lang="ru-RU" sz="1000" b="1" kern="0" dirty="0">
                <a:solidFill>
                  <a:srgbClr val="0A5E8A"/>
                </a:solidFill>
                <a:latin typeface="Arial"/>
              </a:rPr>
              <a:t>руб.</a:t>
            </a:r>
            <a:r>
              <a:rPr lang="ru-RU" sz="1050" kern="0" dirty="0">
                <a:solidFill>
                  <a:srgbClr val="231F20"/>
                </a:solidFill>
                <a:latin typeface="Arial"/>
              </a:rPr>
              <a:t> </a:t>
            </a:r>
            <a:r>
              <a:rPr lang="ru-RU" sz="1000" kern="0" dirty="0">
                <a:solidFill>
                  <a:srgbClr val="231F20"/>
                </a:solidFill>
                <a:latin typeface="Arial"/>
              </a:rPr>
              <a:t>В случае инвалидности по общему заболеванию:</a:t>
            </a:r>
          </a:p>
        </p:txBody>
      </p:sp>
      <p:sp>
        <p:nvSpPr>
          <p:cNvPr id="151" name="Rectangle 151"/>
          <p:cNvSpPr/>
          <p:nvPr/>
        </p:nvSpPr>
        <p:spPr>
          <a:xfrm>
            <a:off x="746916" y="5308382"/>
            <a:ext cx="4694826" cy="18458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ru-RU" sz="1050" b="1" kern="0" dirty="0">
                <a:solidFill>
                  <a:srgbClr val="231F20"/>
                </a:solidFill>
                <a:latin typeface="Arial"/>
              </a:rPr>
              <a:t>I группа </a:t>
            </a:r>
            <a:r>
              <a:rPr lang="ru-RU" sz="1050" kern="0" dirty="0">
                <a:solidFill>
                  <a:srgbClr val="231F20"/>
                </a:solidFill>
                <a:latin typeface="Arial"/>
              </a:rPr>
              <a:t>– </a:t>
            </a:r>
            <a:r>
              <a:rPr lang="ru-RU" sz="1200" b="1" kern="0" dirty="0">
                <a:solidFill>
                  <a:srgbClr val="0A5E8A"/>
                </a:solidFill>
                <a:latin typeface="Times New Roman"/>
              </a:rPr>
              <a:t>6 157,22 </a:t>
            </a:r>
            <a:r>
              <a:rPr lang="ru-RU" sz="1000" b="1" kern="0" dirty="0">
                <a:solidFill>
                  <a:srgbClr val="0A5E8A"/>
                </a:solidFill>
                <a:latin typeface="Arial"/>
              </a:rPr>
              <a:t>руб.</a:t>
            </a:r>
            <a:r>
              <a:rPr lang="ru-RU" sz="1050" kern="0" dirty="0">
                <a:solidFill>
                  <a:srgbClr val="231F20"/>
                </a:solidFill>
                <a:latin typeface="Arial"/>
              </a:rPr>
              <a:t> </a:t>
            </a:r>
            <a:r>
              <a:rPr lang="ru-RU" sz="1050" b="1" kern="0" dirty="0">
                <a:solidFill>
                  <a:srgbClr val="231F20"/>
                </a:solidFill>
                <a:latin typeface="Arial"/>
              </a:rPr>
              <a:t>II группа</a:t>
            </a:r>
            <a:r>
              <a:rPr lang="ru-RU" sz="1050" kern="0" dirty="0">
                <a:solidFill>
                  <a:srgbClr val="231F20"/>
                </a:solidFill>
                <a:latin typeface="Arial"/>
              </a:rPr>
              <a:t> – </a:t>
            </a:r>
            <a:r>
              <a:rPr lang="ru-RU" sz="1000" b="1" kern="0" dirty="0">
                <a:solidFill>
                  <a:srgbClr val="0A5E8A"/>
                </a:solidFill>
                <a:latin typeface="Arial"/>
              </a:rPr>
              <a:t>4 </a:t>
            </a:r>
            <a:r>
              <a:rPr lang="ru-RU" sz="1200" b="1" kern="0" dirty="0">
                <a:solidFill>
                  <a:srgbClr val="0A5E8A"/>
                </a:solidFill>
                <a:latin typeface="Times New Roman"/>
              </a:rPr>
              <a:t>397,23</a:t>
            </a:r>
            <a:r>
              <a:rPr lang="ru-RU" sz="1000" b="1" kern="0" dirty="0">
                <a:solidFill>
                  <a:srgbClr val="0A5E8A"/>
                </a:solidFill>
                <a:latin typeface="Times New Roman"/>
              </a:rPr>
              <a:t> </a:t>
            </a:r>
            <a:r>
              <a:rPr lang="ru-RU" sz="1000" b="1" kern="0" dirty="0">
                <a:solidFill>
                  <a:srgbClr val="0A5E8A"/>
                </a:solidFill>
                <a:latin typeface="Arial"/>
              </a:rPr>
              <a:t>руб.</a:t>
            </a:r>
            <a:r>
              <a:rPr lang="ru-RU" sz="1050" kern="0" dirty="0">
                <a:solidFill>
                  <a:srgbClr val="231F20"/>
                </a:solidFill>
                <a:latin typeface="Arial"/>
              </a:rPr>
              <a:t> </a:t>
            </a:r>
            <a:r>
              <a:rPr lang="ru-RU" sz="1050" b="1" kern="0" dirty="0">
                <a:solidFill>
                  <a:srgbClr val="231F20"/>
                </a:solidFill>
                <a:latin typeface="Arial"/>
              </a:rPr>
              <a:t>III группа</a:t>
            </a:r>
            <a:r>
              <a:rPr lang="ru-RU" sz="1050" kern="0" dirty="0">
                <a:solidFill>
                  <a:srgbClr val="231F20"/>
                </a:solidFill>
                <a:latin typeface="Arial"/>
              </a:rPr>
              <a:t> – </a:t>
            </a:r>
            <a:r>
              <a:rPr lang="ru-RU" sz="1000" b="1" kern="0" dirty="0">
                <a:solidFill>
                  <a:srgbClr val="0A5E8A"/>
                </a:solidFill>
                <a:latin typeface="Arial"/>
              </a:rPr>
              <a:t>3</a:t>
            </a:r>
            <a:r>
              <a:rPr lang="ru-RU" sz="1000" b="1" kern="0" dirty="0">
                <a:solidFill>
                  <a:srgbClr val="0A5E8A"/>
                </a:solidFill>
                <a:latin typeface="Times New Roman"/>
              </a:rPr>
              <a:t> </a:t>
            </a:r>
            <a:r>
              <a:rPr lang="ru-RU" sz="1200" b="1" kern="0" dirty="0">
                <a:solidFill>
                  <a:srgbClr val="0A5E8A"/>
                </a:solidFill>
                <a:latin typeface="Times New Roman"/>
              </a:rPr>
              <a:t>520,01</a:t>
            </a:r>
            <a:r>
              <a:rPr lang="ru-RU" sz="1000" b="1" kern="0" dirty="0">
                <a:solidFill>
                  <a:srgbClr val="0A5E8A"/>
                </a:solidFill>
                <a:latin typeface="Arial"/>
              </a:rPr>
              <a:t> руб.</a:t>
            </a:r>
          </a:p>
        </p:txBody>
      </p:sp>
      <p:sp>
        <p:nvSpPr>
          <p:cNvPr id="152" name="Rectangle 152"/>
          <p:cNvSpPr/>
          <p:nvPr/>
        </p:nvSpPr>
        <p:spPr>
          <a:xfrm>
            <a:off x="800019" y="5470049"/>
            <a:ext cx="5704358" cy="161515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ru-RU" sz="1050" kern="0" spc="149" dirty="0">
                <a:solidFill>
                  <a:srgbClr val="231F20"/>
                </a:solidFill>
                <a:latin typeface="Arial"/>
              </a:rPr>
              <a:t> </a:t>
            </a:r>
            <a:r>
              <a:rPr lang="ru-RU" sz="1000" b="1" kern="0" spc="-48" dirty="0">
                <a:solidFill>
                  <a:srgbClr val="231F20"/>
                </a:solidFill>
                <a:latin typeface="Arial"/>
              </a:rPr>
              <a:t>Д</a:t>
            </a:r>
            <a:r>
              <a:rPr lang="ru-RU" sz="1000" b="1" kern="0" spc="-38" dirty="0">
                <a:solidFill>
                  <a:srgbClr val="231F20"/>
                </a:solidFill>
                <a:latin typeface="Arial"/>
              </a:rPr>
              <a:t>оп</a:t>
            </a:r>
            <a:r>
              <a:rPr lang="ru-RU" sz="1000" b="1" kern="0" spc="-46" dirty="0">
                <a:solidFill>
                  <a:srgbClr val="231F20"/>
                </a:solidFill>
                <a:latin typeface="Arial"/>
              </a:rPr>
              <a:t>о</a:t>
            </a:r>
            <a:r>
              <a:rPr lang="ru-RU" sz="1000" b="1" kern="0" spc="-38" dirty="0">
                <a:solidFill>
                  <a:srgbClr val="231F20"/>
                </a:solidFill>
                <a:latin typeface="Arial"/>
              </a:rPr>
              <a:t>лн</a:t>
            </a:r>
            <a:r>
              <a:rPr lang="ru-RU" sz="1000" b="1" kern="0" spc="-39" dirty="0">
                <a:solidFill>
                  <a:srgbClr val="231F20"/>
                </a:solidFill>
                <a:latin typeface="Arial"/>
              </a:rPr>
              <a:t>и</a:t>
            </a:r>
            <a:r>
              <a:rPr lang="ru-RU" sz="1000" b="1" kern="0" spc="-57" dirty="0">
                <a:solidFill>
                  <a:srgbClr val="231F20"/>
                </a:solidFill>
                <a:latin typeface="Arial"/>
              </a:rPr>
              <a:t>т</a:t>
            </a:r>
            <a:r>
              <a:rPr lang="ru-RU" sz="1000" b="1" kern="0" spc="-42" dirty="0">
                <a:solidFill>
                  <a:srgbClr val="231F20"/>
                </a:solidFill>
                <a:latin typeface="Arial"/>
              </a:rPr>
              <a:t>е</a:t>
            </a:r>
            <a:r>
              <a:rPr lang="ru-RU" sz="1000" b="1" kern="0" spc="-38" dirty="0">
                <a:solidFill>
                  <a:srgbClr val="231F20"/>
                </a:solidFill>
                <a:latin typeface="Arial"/>
              </a:rPr>
              <a:t>л</a:t>
            </a:r>
            <a:r>
              <a:rPr lang="ru-RU" sz="1000" b="1" kern="0" spc="-37" dirty="0">
                <a:solidFill>
                  <a:srgbClr val="231F20"/>
                </a:solidFill>
                <a:latin typeface="Arial"/>
              </a:rPr>
              <a:t>ь</a:t>
            </a:r>
            <a:r>
              <a:rPr lang="ru-RU" sz="1000" b="1" kern="0" spc="-38" dirty="0">
                <a:solidFill>
                  <a:srgbClr val="231F20"/>
                </a:solidFill>
                <a:latin typeface="Arial"/>
              </a:rPr>
              <a:t>но</a:t>
            </a:r>
            <a:r>
              <a:rPr lang="ru-RU" sz="1000" b="1" kern="0" spc="-37" dirty="0">
                <a:solidFill>
                  <a:srgbClr val="231F20"/>
                </a:solidFill>
                <a:latin typeface="Arial"/>
              </a:rPr>
              <a:t>е</a:t>
            </a:r>
            <a:r>
              <a:rPr lang="ru-RU" sz="1000" b="1" kern="0" spc="-30" dirty="0">
                <a:solidFill>
                  <a:srgbClr val="231F20"/>
                </a:solidFill>
                <a:latin typeface="Arial"/>
              </a:rPr>
              <a:t> </a:t>
            </a:r>
            <a:r>
              <a:rPr lang="ru-RU" sz="1000" b="1" kern="0" spc="-41" dirty="0">
                <a:solidFill>
                  <a:srgbClr val="231F20"/>
                </a:solidFill>
                <a:latin typeface="Arial"/>
              </a:rPr>
              <a:t>м</a:t>
            </a:r>
            <a:r>
              <a:rPr lang="ru-RU" sz="1000" b="1" kern="0" spc="-37" dirty="0">
                <a:solidFill>
                  <a:srgbClr val="231F20"/>
                </a:solidFill>
                <a:latin typeface="Arial"/>
              </a:rPr>
              <a:t>а</a:t>
            </a:r>
            <a:r>
              <a:rPr lang="ru-RU" sz="1000" b="1" kern="0" spc="-57" dirty="0">
                <a:solidFill>
                  <a:srgbClr val="231F20"/>
                </a:solidFill>
                <a:latin typeface="Arial"/>
              </a:rPr>
              <a:t>т</a:t>
            </a:r>
            <a:r>
              <a:rPr lang="ru-RU" sz="1000" b="1" kern="0" spc="-37" dirty="0">
                <a:solidFill>
                  <a:srgbClr val="231F20"/>
                </a:solidFill>
                <a:latin typeface="Arial"/>
              </a:rPr>
              <a:t>е</a:t>
            </a:r>
            <a:r>
              <a:rPr lang="ru-RU" sz="1000" b="1" kern="0" spc="-38" dirty="0">
                <a:solidFill>
                  <a:srgbClr val="231F20"/>
                </a:solidFill>
                <a:latin typeface="Arial"/>
              </a:rPr>
              <a:t>р</a:t>
            </a:r>
            <a:r>
              <a:rPr lang="ru-RU" sz="1000" b="1" kern="0" spc="-39" dirty="0">
                <a:solidFill>
                  <a:srgbClr val="231F20"/>
                </a:solidFill>
                <a:latin typeface="Arial"/>
              </a:rPr>
              <a:t>и</a:t>
            </a:r>
            <a:r>
              <a:rPr lang="ru-RU" sz="1000" b="1" kern="0" spc="-37" dirty="0">
                <a:solidFill>
                  <a:srgbClr val="231F20"/>
                </a:solidFill>
                <a:latin typeface="Arial"/>
              </a:rPr>
              <a:t>а</a:t>
            </a:r>
            <a:r>
              <a:rPr lang="ru-RU" sz="1000" b="1" kern="0" spc="-38" dirty="0">
                <a:solidFill>
                  <a:srgbClr val="231F20"/>
                </a:solidFill>
                <a:latin typeface="Arial"/>
              </a:rPr>
              <a:t>л</a:t>
            </a:r>
            <a:r>
              <a:rPr lang="ru-RU" sz="1000" b="1" kern="0" spc="-37" dirty="0">
                <a:solidFill>
                  <a:srgbClr val="231F20"/>
                </a:solidFill>
                <a:latin typeface="Arial"/>
              </a:rPr>
              <a:t>ь</a:t>
            </a:r>
            <a:r>
              <a:rPr lang="ru-RU" sz="1000" b="1" kern="0" spc="-38" dirty="0">
                <a:solidFill>
                  <a:srgbClr val="231F20"/>
                </a:solidFill>
                <a:latin typeface="Arial"/>
              </a:rPr>
              <a:t>но</a:t>
            </a:r>
            <a:r>
              <a:rPr lang="ru-RU" sz="1000" b="1" kern="0" spc="-37" dirty="0">
                <a:solidFill>
                  <a:srgbClr val="231F20"/>
                </a:solidFill>
                <a:latin typeface="Arial"/>
              </a:rPr>
              <a:t>е</a:t>
            </a:r>
            <a:r>
              <a:rPr lang="ru-RU" sz="1000" b="1" kern="0" spc="-30" dirty="0">
                <a:solidFill>
                  <a:srgbClr val="231F20"/>
                </a:solidFill>
                <a:latin typeface="Arial"/>
              </a:rPr>
              <a:t> </a:t>
            </a:r>
            <a:r>
              <a:rPr lang="ru-RU" sz="1000" b="1" kern="0" spc="-38" dirty="0">
                <a:solidFill>
                  <a:srgbClr val="231F20"/>
                </a:solidFill>
                <a:latin typeface="Arial"/>
              </a:rPr>
              <a:t>об</a:t>
            </a:r>
            <a:r>
              <a:rPr lang="ru-RU" sz="1000" b="1" kern="0" spc="-37" dirty="0">
                <a:solidFill>
                  <a:srgbClr val="231F20"/>
                </a:solidFill>
                <a:latin typeface="Arial"/>
              </a:rPr>
              <a:t>е</a:t>
            </a:r>
            <a:r>
              <a:rPr lang="ru-RU" sz="1000" b="1" kern="0" spc="-36" dirty="0">
                <a:solidFill>
                  <a:srgbClr val="231F20"/>
                </a:solidFill>
                <a:latin typeface="Arial"/>
              </a:rPr>
              <a:t>с</a:t>
            </a:r>
            <a:r>
              <a:rPr lang="ru-RU" sz="1000" b="1" kern="0" spc="-38" dirty="0">
                <a:solidFill>
                  <a:srgbClr val="231F20"/>
                </a:solidFill>
                <a:latin typeface="Arial"/>
              </a:rPr>
              <a:t>п</a:t>
            </a:r>
            <a:r>
              <a:rPr lang="ru-RU" sz="1000" b="1" kern="0" spc="-37" dirty="0">
                <a:solidFill>
                  <a:srgbClr val="231F20"/>
                </a:solidFill>
                <a:latin typeface="Arial"/>
              </a:rPr>
              <a:t>ече</a:t>
            </a:r>
            <a:r>
              <a:rPr lang="ru-RU" sz="1000" b="1" kern="0" spc="-38" dirty="0">
                <a:solidFill>
                  <a:srgbClr val="231F20"/>
                </a:solidFill>
                <a:latin typeface="Arial"/>
              </a:rPr>
              <a:t>н</a:t>
            </a:r>
            <a:r>
              <a:rPr lang="ru-RU" sz="1000" b="1" kern="0" spc="-39" dirty="0">
                <a:solidFill>
                  <a:srgbClr val="231F20"/>
                </a:solidFill>
                <a:latin typeface="Arial"/>
              </a:rPr>
              <a:t>и</a:t>
            </a:r>
            <a:r>
              <a:rPr lang="ru-RU" sz="1000" b="1" kern="0" spc="-42" dirty="0">
                <a:solidFill>
                  <a:srgbClr val="231F20"/>
                </a:solidFill>
                <a:latin typeface="Arial"/>
              </a:rPr>
              <a:t>е</a:t>
            </a:r>
            <a:r>
              <a:rPr lang="ru-RU" sz="1000" b="1" kern="0" spc="-31" dirty="0">
                <a:solidFill>
                  <a:srgbClr val="231F20"/>
                </a:solidFill>
                <a:latin typeface="Arial"/>
              </a:rPr>
              <a:t> </a:t>
            </a:r>
            <a:r>
              <a:rPr lang="ru-RU" sz="1050" kern="0" spc="-40" dirty="0">
                <a:solidFill>
                  <a:srgbClr val="231F20"/>
                </a:solidFill>
                <a:latin typeface="Arial"/>
              </a:rPr>
              <a:t>ин</a:t>
            </a:r>
            <a:r>
              <a:rPr lang="ru-RU" sz="1050" kern="0" spc="-38" dirty="0">
                <a:solidFill>
                  <a:srgbClr val="231F20"/>
                </a:solidFill>
                <a:latin typeface="Arial"/>
              </a:rPr>
              <a:t>ва</a:t>
            </a:r>
            <a:r>
              <a:rPr lang="ru-RU" sz="1050" kern="0" spc="-39" dirty="0">
                <a:solidFill>
                  <a:srgbClr val="231F20"/>
                </a:solidFill>
                <a:latin typeface="Arial"/>
              </a:rPr>
              <a:t>л</a:t>
            </a:r>
            <a:r>
              <a:rPr lang="ru-RU" sz="1050" kern="0" spc="-40" dirty="0">
                <a:solidFill>
                  <a:srgbClr val="231F20"/>
                </a:solidFill>
                <a:latin typeface="Arial"/>
              </a:rPr>
              <a:t>и</a:t>
            </a:r>
            <a:r>
              <a:rPr lang="ru-RU" sz="1050" kern="0" spc="-39" dirty="0">
                <a:solidFill>
                  <a:srgbClr val="231F20"/>
                </a:solidFill>
                <a:latin typeface="Arial"/>
              </a:rPr>
              <a:t>д</a:t>
            </a:r>
            <a:r>
              <a:rPr lang="ru-RU" sz="1050" kern="0" spc="-38" dirty="0">
                <a:solidFill>
                  <a:srgbClr val="231F20"/>
                </a:solidFill>
                <a:latin typeface="Arial"/>
              </a:rPr>
              <a:t>а</a:t>
            </a:r>
            <a:r>
              <a:rPr lang="ru-RU" sz="1050" kern="0" spc="-31" dirty="0">
                <a:solidFill>
                  <a:srgbClr val="231F20"/>
                </a:solidFill>
                <a:latin typeface="Arial"/>
              </a:rPr>
              <a:t> </a:t>
            </a:r>
            <a:r>
              <a:rPr lang="ru-RU" sz="1050" kern="0" spc="-40" dirty="0">
                <a:solidFill>
                  <a:srgbClr val="231F20"/>
                </a:solidFill>
                <a:latin typeface="Arial"/>
              </a:rPr>
              <a:t>п</a:t>
            </a:r>
            <a:r>
              <a:rPr lang="ru-RU" sz="1050" kern="0" spc="-39" dirty="0">
                <a:solidFill>
                  <a:srgbClr val="231F20"/>
                </a:solidFill>
                <a:latin typeface="Arial"/>
              </a:rPr>
              <a:t>о</a:t>
            </a:r>
            <a:r>
              <a:rPr lang="ru-RU" sz="1050" kern="0" spc="-31" dirty="0">
                <a:solidFill>
                  <a:srgbClr val="231F20"/>
                </a:solidFill>
                <a:latin typeface="Arial"/>
              </a:rPr>
              <a:t> </a:t>
            </a:r>
            <a:r>
              <a:rPr lang="ru-RU" sz="1050" kern="0" spc="-38" dirty="0">
                <a:solidFill>
                  <a:srgbClr val="231F20"/>
                </a:solidFill>
                <a:latin typeface="Arial"/>
              </a:rPr>
              <a:t>в</a:t>
            </a:r>
            <a:r>
              <a:rPr lang="ru-RU" sz="1050" kern="0" spc="-39" dirty="0">
                <a:solidFill>
                  <a:srgbClr val="231F20"/>
                </a:solidFill>
                <a:latin typeface="Arial"/>
              </a:rPr>
              <a:t>о</a:t>
            </a:r>
            <a:r>
              <a:rPr lang="ru-RU" sz="1050" kern="0" spc="-38" dirty="0">
                <a:solidFill>
                  <a:srgbClr val="231F20"/>
                </a:solidFill>
                <a:latin typeface="Arial"/>
              </a:rPr>
              <a:t>е</a:t>
            </a:r>
            <a:r>
              <a:rPr lang="ru-RU" sz="1050" kern="0" spc="-40" dirty="0">
                <a:solidFill>
                  <a:srgbClr val="231F20"/>
                </a:solidFill>
                <a:latin typeface="Arial"/>
              </a:rPr>
              <a:t>нн</a:t>
            </a:r>
            <a:r>
              <a:rPr lang="ru-RU" sz="1050" kern="0" spc="-39" dirty="0">
                <a:solidFill>
                  <a:srgbClr val="231F20"/>
                </a:solidFill>
                <a:latin typeface="Arial"/>
              </a:rPr>
              <a:t>о</a:t>
            </a:r>
            <a:r>
              <a:rPr lang="ru-RU" sz="1050" kern="0" spc="-40" dirty="0">
                <a:solidFill>
                  <a:srgbClr val="231F20"/>
                </a:solidFill>
                <a:latin typeface="Arial"/>
              </a:rPr>
              <a:t>й</a:t>
            </a:r>
            <a:r>
              <a:rPr lang="ru-RU" sz="1050" kern="0" spc="-31" dirty="0">
                <a:solidFill>
                  <a:srgbClr val="231F20"/>
                </a:solidFill>
                <a:latin typeface="Arial"/>
              </a:rPr>
              <a:t> </a:t>
            </a:r>
            <a:r>
              <a:rPr lang="ru-RU" sz="1050" kern="0" spc="-35" dirty="0">
                <a:solidFill>
                  <a:srgbClr val="231F20"/>
                </a:solidFill>
                <a:latin typeface="Arial"/>
              </a:rPr>
              <a:t>т</a:t>
            </a:r>
            <a:r>
              <a:rPr lang="ru-RU" sz="1050" kern="0" spc="-43" dirty="0">
                <a:solidFill>
                  <a:srgbClr val="231F20"/>
                </a:solidFill>
                <a:latin typeface="Arial"/>
              </a:rPr>
              <a:t>р</a:t>
            </a:r>
            <a:r>
              <a:rPr lang="ru-RU" sz="1050" kern="0" spc="-38" dirty="0">
                <a:solidFill>
                  <a:srgbClr val="231F20"/>
                </a:solidFill>
                <a:latin typeface="Arial"/>
              </a:rPr>
              <a:t>ав</a:t>
            </a:r>
            <a:r>
              <a:rPr lang="ru-RU" sz="1050" kern="0" spc="-42" dirty="0">
                <a:solidFill>
                  <a:srgbClr val="231F20"/>
                </a:solidFill>
                <a:latin typeface="Arial"/>
              </a:rPr>
              <a:t>м</a:t>
            </a:r>
            <a:r>
              <a:rPr lang="ru-RU" sz="1050" kern="0" spc="-38" dirty="0">
                <a:solidFill>
                  <a:srgbClr val="231F20"/>
                </a:solidFill>
                <a:latin typeface="Arial"/>
              </a:rPr>
              <a:t>е</a:t>
            </a:r>
            <a:r>
              <a:rPr lang="ru-RU" sz="1050" kern="0" spc="-31" dirty="0">
                <a:solidFill>
                  <a:srgbClr val="231F20"/>
                </a:solidFill>
                <a:latin typeface="Arial"/>
              </a:rPr>
              <a:t> </a:t>
            </a:r>
            <a:r>
              <a:rPr lang="ru-RU" sz="1050" kern="0" spc="-38" dirty="0">
                <a:solidFill>
                  <a:srgbClr val="231F20"/>
                </a:solidFill>
                <a:latin typeface="Arial"/>
              </a:rPr>
              <a:t>в</a:t>
            </a:r>
            <a:r>
              <a:rPr lang="ru-RU" sz="1050" kern="0" spc="-31" dirty="0">
                <a:solidFill>
                  <a:srgbClr val="231F20"/>
                </a:solidFill>
                <a:latin typeface="Arial"/>
              </a:rPr>
              <a:t> </a:t>
            </a:r>
            <a:r>
              <a:rPr lang="ru-RU" sz="1050" kern="0" spc="-43" dirty="0">
                <a:solidFill>
                  <a:srgbClr val="231F20"/>
                </a:solidFill>
                <a:latin typeface="Arial"/>
              </a:rPr>
              <a:t>р</a:t>
            </a:r>
            <a:r>
              <a:rPr lang="ru-RU" sz="1050" kern="0" spc="-54" dirty="0">
                <a:solidFill>
                  <a:srgbClr val="231F20"/>
                </a:solidFill>
                <a:latin typeface="Arial"/>
              </a:rPr>
              <a:t>а</a:t>
            </a:r>
            <a:r>
              <a:rPr lang="ru-RU" sz="1050" kern="0" spc="-37" dirty="0">
                <a:solidFill>
                  <a:srgbClr val="231F20"/>
                </a:solidFill>
                <a:latin typeface="Arial"/>
              </a:rPr>
              <a:t>з</a:t>
            </a:r>
            <a:r>
              <a:rPr lang="ru-RU" sz="1050" kern="0" spc="-42" dirty="0">
                <a:solidFill>
                  <a:srgbClr val="231F20"/>
                </a:solidFill>
                <a:latin typeface="Arial"/>
              </a:rPr>
              <a:t>м</a:t>
            </a:r>
            <a:r>
              <a:rPr lang="ru-RU" sz="1050" kern="0" spc="-38" dirty="0">
                <a:solidFill>
                  <a:srgbClr val="231F20"/>
                </a:solidFill>
                <a:latin typeface="Arial"/>
              </a:rPr>
              <a:t>е</a:t>
            </a:r>
            <a:r>
              <a:rPr lang="ru-RU" sz="1050" kern="0" spc="-40" dirty="0">
                <a:solidFill>
                  <a:srgbClr val="231F20"/>
                </a:solidFill>
                <a:latin typeface="Arial"/>
              </a:rPr>
              <a:t>р</a:t>
            </a:r>
            <a:r>
              <a:rPr lang="ru-RU" sz="1050" kern="0" spc="-38" dirty="0">
                <a:solidFill>
                  <a:srgbClr val="231F20"/>
                </a:solidFill>
                <a:latin typeface="Arial"/>
              </a:rPr>
              <a:t>е</a:t>
            </a:r>
            <a:r>
              <a:rPr lang="ru-RU" sz="1050" kern="0" spc="-33" dirty="0">
                <a:solidFill>
                  <a:srgbClr val="231F20"/>
                </a:solidFill>
                <a:latin typeface="Arial"/>
              </a:rPr>
              <a:t> </a:t>
            </a:r>
            <a:r>
              <a:rPr lang="ru-RU" sz="1000" b="1" kern="0" spc="-32" dirty="0">
                <a:solidFill>
                  <a:srgbClr val="0A5E8A"/>
                </a:solidFill>
                <a:latin typeface="Arial"/>
              </a:rPr>
              <a:t>1</a:t>
            </a:r>
            <a:r>
              <a:rPr lang="ru-RU" sz="1000" b="1" kern="0" spc="-30" dirty="0">
                <a:solidFill>
                  <a:srgbClr val="0A5E8A"/>
                </a:solidFill>
                <a:latin typeface="Arial"/>
              </a:rPr>
              <a:t> </a:t>
            </a:r>
            <a:r>
              <a:rPr lang="ru-RU" sz="1000" b="1" kern="0" spc="-38" dirty="0">
                <a:solidFill>
                  <a:srgbClr val="0A5E8A"/>
                </a:solidFill>
                <a:latin typeface="Arial"/>
              </a:rPr>
              <a:t>000</a:t>
            </a:r>
            <a:r>
              <a:rPr lang="ru-RU" sz="1000" b="1" kern="0" spc="-30" dirty="0">
                <a:solidFill>
                  <a:srgbClr val="0A5E8A"/>
                </a:solidFill>
                <a:latin typeface="Arial"/>
              </a:rPr>
              <a:t> </a:t>
            </a:r>
            <a:r>
              <a:rPr lang="ru-RU" sz="1000" b="1" kern="0" spc="-53" dirty="0">
                <a:solidFill>
                  <a:srgbClr val="0A5E8A"/>
                </a:solidFill>
                <a:latin typeface="Arial"/>
              </a:rPr>
              <a:t>р</a:t>
            </a:r>
            <a:r>
              <a:rPr lang="ru-RU" sz="1000" b="1" kern="0" spc="-41" dirty="0">
                <a:solidFill>
                  <a:srgbClr val="0A5E8A"/>
                </a:solidFill>
                <a:latin typeface="Arial"/>
              </a:rPr>
              <a:t>у</a:t>
            </a:r>
            <a:r>
              <a:rPr lang="ru-RU" sz="1000" b="1" kern="0" spc="-45" dirty="0">
                <a:solidFill>
                  <a:srgbClr val="0A5E8A"/>
                </a:solidFill>
                <a:latin typeface="Arial"/>
              </a:rPr>
              <a:t>б.</a:t>
            </a:r>
          </a:p>
        </p:txBody>
      </p:sp>
      <p:sp>
        <p:nvSpPr>
          <p:cNvPr id="153" name="Rectangle 153"/>
          <p:cNvSpPr/>
          <p:nvPr/>
        </p:nvSpPr>
        <p:spPr>
          <a:xfrm>
            <a:off x="719698" y="5858917"/>
            <a:ext cx="2283833" cy="18458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ru-RU" sz="1200" kern="0" dirty="0">
                <a:solidFill>
                  <a:srgbClr val="0A5E8A"/>
                </a:solidFill>
                <a:latin typeface="Arial"/>
              </a:rPr>
              <a:t>СЕМ</a:t>
            </a:r>
            <a:r>
              <a:rPr lang="ru-RU" sz="1200" kern="0" spc="-50" dirty="0">
                <a:solidFill>
                  <a:srgbClr val="0A5E8A"/>
                </a:solidFill>
                <a:latin typeface="Arial"/>
              </a:rPr>
              <a:t>Ь</a:t>
            </a:r>
            <a:r>
              <a:rPr lang="ru-RU" sz="1200" kern="0" dirty="0">
                <a:solidFill>
                  <a:srgbClr val="0A5E8A"/>
                </a:solidFill>
                <a:latin typeface="Arial"/>
              </a:rPr>
              <a:t>ЯМ ВОЕННО</a:t>
            </a:r>
            <a:r>
              <a:rPr lang="ru-RU" sz="1200" kern="0" spc="-22" dirty="0">
                <a:solidFill>
                  <a:srgbClr val="0A5E8A"/>
                </a:solidFill>
                <a:latin typeface="Arial"/>
              </a:rPr>
              <a:t>С</a:t>
            </a:r>
            <a:r>
              <a:rPr lang="ru-RU" sz="1200" kern="0" dirty="0">
                <a:solidFill>
                  <a:srgbClr val="0A5E8A"/>
                </a:solidFill>
                <a:latin typeface="Arial"/>
              </a:rPr>
              <a:t>Л</a:t>
            </a:r>
            <a:r>
              <a:rPr lang="ru-RU" sz="1200" kern="0" spc="-31" dirty="0">
                <a:solidFill>
                  <a:srgbClr val="0A5E8A"/>
                </a:solidFill>
                <a:latin typeface="Arial"/>
              </a:rPr>
              <a:t>У</a:t>
            </a:r>
            <a:r>
              <a:rPr lang="ru-RU" sz="1200" kern="0" spc="-43" dirty="0">
                <a:solidFill>
                  <a:srgbClr val="0A5E8A"/>
                </a:solidFill>
                <a:latin typeface="Arial"/>
              </a:rPr>
              <a:t>Ж</a:t>
            </a:r>
            <a:r>
              <a:rPr lang="ru-RU" sz="1200" kern="0" dirty="0">
                <a:solidFill>
                  <a:srgbClr val="0A5E8A"/>
                </a:solidFill>
                <a:latin typeface="Arial"/>
              </a:rPr>
              <a:t>АЩИХ</a:t>
            </a:r>
          </a:p>
        </p:txBody>
      </p:sp>
      <p:sp>
        <p:nvSpPr>
          <p:cNvPr id="154" name="Rectangle 154"/>
          <p:cNvSpPr/>
          <p:nvPr/>
        </p:nvSpPr>
        <p:spPr>
          <a:xfrm>
            <a:off x="796758" y="6107559"/>
            <a:ext cx="4958186" cy="161515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ru-RU" sz="1050" kern="0" spc="117" dirty="0">
                <a:solidFill>
                  <a:srgbClr val="231F20"/>
                </a:solidFill>
                <a:latin typeface="Arial"/>
              </a:rPr>
              <a:t> </a:t>
            </a:r>
            <a:r>
              <a:rPr lang="ru-RU" sz="1000" b="1" kern="0" spc="-35" dirty="0">
                <a:solidFill>
                  <a:srgbClr val="231F20"/>
                </a:solidFill>
                <a:latin typeface="Arial"/>
              </a:rPr>
              <a:t>У</a:t>
            </a:r>
            <a:r>
              <a:rPr lang="ru-RU" sz="1000" b="1" kern="0" dirty="0">
                <a:solidFill>
                  <a:srgbClr val="231F20"/>
                </a:solidFill>
                <a:latin typeface="Arial"/>
              </a:rPr>
              <a:t>прощенное назначение пособий на д</a:t>
            </a:r>
            <a:r>
              <a:rPr lang="ru-RU" sz="1000" b="1" kern="0" spc="-20" dirty="0">
                <a:solidFill>
                  <a:srgbClr val="231F20"/>
                </a:solidFill>
                <a:latin typeface="Arial"/>
              </a:rPr>
              <a:t>е</a:t>
            </a:r>
            <a:r>
              <a:rPr lang="ru-RU" sz="1000" b="1" kern="0" spc="-22" dirty="0">
                <a:solidFill>
                  <a:srgbClr val="231F20"/>
                </a:solidFill>
                <a:latin typeface="Arial"/>
              </a:rPr>
              <a:t>т</a:t>
            </a:r>
            <a:r>
              <a:rPr lang="ru-RU" sz="1000" b="1" kern="0" dirty="0">
                <a:solidFill>
                  <a:srgbClr val="231F20"/>
                </a:solidFill>
                <a:latin typeface="Arial"/>
              </a:rPr>
              <a:t>ей</a:t>
            </a:r>
            <a:r>
              <a:rPr lang="ru-RU" sz="1050" kern="0" dirty="0">
                <a:solidFill>
                  <a:srgbClr val="231F20"/>
                </a:solidFill>
                <a:latin typeface="Arial"/>
              </a:rPr>
              <a:t>. Оформля</a:t>
            </a:r>
            <a:r>
              <a:rPr lang="ru-RU" sz="1050" kern="0" spc="-22" dirty="0">
                <a:solidFill>
                  <a:srgbClr val="231F20"/>
                </a:solidFill>
                <a:latin typeface="Arial"/>
              </a:rPr>
              <a:t>ю</a:t>
            </a:r>
            <a:r>
              <a:rPr lang="ru-RU" sz="1050" kern="0" spc="-26" dirty="0">
                <a:solidFill>
                  <a:srgbClr val="231F20"/>
                </a:solidFill>
                <a:latin typeface="Arial"/>
              </a:rPr>
              <a:t>т</a:t>
            </a:r>
            <a:r>
              <a:rPr lang="ru-RU" sz="1050" kern="0" spc="-19" dirty="0">
                <a:solidFill>
                  <a:srgbClr val="231F20"/>
                </a:solidFill>
                <a:latin typeface="Arial"/>
              </a:rPr>
              <a:t>с</a:t>
            </a:r>
            <a:r>
              <a:rPr lang="ru-RU" sz="1050" kern="0" dirty="0">
                <a:solidFill>
                  <a:srgbClr val="231F20"/>
                </a:solidFill>
                <a:latin typeface="Arial"/>
              </a:rPr>
              <a:t>я б</a:t>
            </a:r>
            <a:r>
              <a:rPr lang="ru-RU" sz="1050" kern="0" spc="-16" dirty="0">
                <a:solidFill>
                  <a:srgbClr val="231F20"/>
                </a:solidFill>
                <a:latin typeface="Arial"/>
              </a:rPr>
              <a:t>е</a:t>
            </a:r>
            <a:r>
              <a:rPr lang="ru-RU" sz="1050" kern="0" dirty="0">
                <a:solidFill>
                  <a:srgbClr val="231F20"/>
                </a:solidFill>
                <a:latin typeface="Arial"/>
              </a:rPr>
              <a:t>з уч</a:t>
            </a:r>
            <a:r>
              <a:rPr lang="ru-RU" sz="1050" kern="0" spc="-25" dirty="0">
                <a:solidFill>
                  <a:srgbClr val="231F20"/>
                </a:solidFill>
                <a:latin typeface="Arial"/>
              </a:rPr>
              <a:t>е</a:t>
            </a:r>
            <a:r>
              <a:rPr lang="ru-RU" sz="1050" kern="0" dirty="0">
                <a:solidFill>
                  <a:srgbClr val="231F20"/>
                </a:solidFill>
                <a:latin typeface="Arial"/>
              </a:rPr>
              <a:t>та д</a:t>
            </a:r>
            <a:r>
              <a:rPr lang="ru-RU" sz="1050" kern="0" spc="-20" dirty="0">
                <a:solidFill>
                  <a:srgbClr val="231F20"/>
                </a:solidFill>
                <a:latin typeface="Arial"/>
              </a:rPr>
              <a:t>ох</a:t>
            </a:r>
            <a:r>
              <a:rPr lang="ru-RU" sz="1050" kern="0" dirty="0">
                <a:solidFill>
                  <a:srgbClr val="231F20"/>
                </a:solidFill>
                <a:latin typeface="Arial"/>
              </a:rPr>
              <a:t>одов </a:t>
            </a:r>
          </a:p>
        </p:txBody>
      </p:sp>
      <p:sp>
        <p:nvSpPr>
          <p:cNvPr id="155" name="Rectangle 155"/>
          <p:cNvSpPr/>
          <p:nvPr/>
        </p:nvSpPr>
        <p:spPr>
          <a:xfrm>
            <a:off x="846621" y="6267512"/>
            <a:ext cx="2259029" cy="161515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ru-RU" sz="1050" kern="0" dirty="0">
                <a:solidFill>
                  <a:srgbClr val="231F20"/>
                </a:solidFill>
                <a:latin typeface="Arial"/>
              </a:rPr>
              <a:t>мобил</a:t>
            </a:r>
            <a:r>
              <a:rPr lang="ru-RU" sz="1050" kern="0" spc="-12" dirty="0">
                <a:solidFill>
                  <a:srgbClr val="231F20"/>
                </a:solidFill>
                <a:latin typeface="Arial"/>
              </a:rPr>
              <a:t>и</a:t>
            </a:r>
            <a:r>
              <a:rPr lang="ru-RU" sz="1050" kern="0" dirty="0">
                <a:solidFill>
                  <a:srgbClr val="231F20"/>
                </a:solidFill>
                <a:latin typeface="Arial"/>
              </a:rPr>
              <a:t>зованно</a:t>
            </a:r>
            <a:r>
              <a:rPr lang="ru-RU" sz="1050" kern="0" spc="-26" dirty="0">
                <a:solidFill>
                  <a:srgbClr val="231F20"/>
                </a:solidFill>
                <a:latin typeface="Arial"/>
              </a:rPr>
              <a:t>г</a:t>
            </a:r>
            <a:r>
              <a:rPr lang="ru-RU" sz="1050" kern="0" dirty="0">
                <a:solidFill>
                  <a:srgbClr val="231F20"/>
                </a:solidFill>
                <a:latin typeface="Arial"/>
              </a:rPr>
              <a:t>о военно</a:t>
            </a:r>
            <a:r>
              <a:rPr lang="ru-RU" sz="1050" kern="0" spc="-19" dirty="0">
                <a:solidFill>
                  <a:srgbClr val="231F20"/>
                </a:solidFill>
                <a:latin typeface="Arial"/>
              </a:rPr>
              <a:t>с</a:t>
            </a:r>
            <a:r>
              <a:rPr lang="ru-RU" sz="1050" kern="0" dirty="0">
                <a:solidFill>
                  <a:srgbClr val="231F20"/>
                </a:solidFill>
                <a:latin typeface="Arial"/>
              </a:rPr>
              <a:t>л</a:t>
            </a:r>
            <a:r>
              <a:rPr lang="ru-RU" sz="1050" kern="0" spc="-32" dirty="0">
                <a:solidFill>
                  <a:srgbClr val="231F20"/>
                </a:solidFill>
                <a:latin typeface="Arial"/>
              </a:rPr>
              <a:t>у</a:t>
            </a:r>
            <a:r>
              <a:rPr lang="ru-RU" sz="1050" kern="0" spc="-11" dirty="0">
                <a:solidFill>
                  <a:srgbClr val="231F20"/>
                </a:solidFill>
                <a:latin typeface="Arial"/>
              </a:rPr>
              <a:t>ж</a:t>
            </a:r>
            <a:r>
              <a:rPr lang="ru-RU" sz="1050" kern="0" dirty="0">
                <a:solidFill>
                  <a:srgbClr val="231F20"/>
                </a:solidFill>
                <a:latin typeface="Arial"/>
              </a:rPr>
              <a:t>аще</a:t>
            </a:r>
            <a:r>
              <a:rPr lang="ru-RU" sz="1050" kern="0" spc="-26" dirty="0">
                <a:solidFill>
                  <a:srgbClr val="231F20"/>
                </a:solidFill>
                <a:latin typeface="Arial"/>
              </a:rPr>
              <a:t>го</a:t>
            </a:r>
          </a:p>
        </p:txBody>
      </p:sp>
      <p:sp>
        <p:nvSpPr>
          <p:cNvPr id="156" name="Rectangle 156"/>
          <p:cNvSpPr/>
          <p:nvPr/>
        </p:nvSpPr>
        <p:spPr>
          <a:xfrm>
            <a:off x="796758" y="6463448"/>
            <a:ext cx="5806523" cy="161515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ru-RU" sz="1050" kern="0" spc="117" dirty="0">
                <a:solidFill>
                  <a:srgbClr val="231F20"/>
                </a:solidFill>
                <a:latin typeface="Arial"/>
              </a:rPr>
              <a:t> </a:t>
            </a:r>
            <a:r>
              <a:rPr lang="ru-RU" sz="1000" b="1" kern="0" dirty="0">
                <a:solidFill>
                  <a:srgbClr val="231F20"/>
                </a:solidFill>
                <a:latin typeface="Arial"/>
              </a:rPr>
              <a:t>Дополни</a:t>
            </a:r>
            <a:r>
              <a:rPr lang="ru-RU" sz="1000" b="1" kern="0" spc="-23" dirty="0">
                <a:solidFill>
                  <a:srgbClr val="231F20"/>
                </a:solidFill>
                <a:latin typeface="Arial"/>
              </a:rPr>
              <a:t>т</a:t>
            </a:r>
            <a:r>
              <a:rPr lang="ru-RU" sz="1000" b="1" kern="0" dirty="0">
                <a:solidFill>
                  <a:srgbClr val="231F20"/>
                </a:solidFill>
                <a:latin typeface="Arial"/>
              </a:rPr>
              <a:t>ельная пенсия по п</a:t>
            </a:r>
            <a:r>
              <a:rPr lang="ru-RU" sz="1000" b="1" kern="0" spc="-21" dirty="0">
                <a:solidFill>
                  <a:srgbClr val="231F20"/>
                </a:solidFill>
                <a:latin typeface="Arial"/>
              </a:rPr>
              <a:t>о</a:t>
            </a:r>
            <a:r>
              <a:rPr lang="ru-RU" sz="1000" b="1" kern="0" spc="-23" dirty="0">
                <a:solidFill>
                  <a:srgbClr val="231F20"/>
                </a:solidFill>
                <a:latin typeface="Arial"/>
              </a:rPr>
              <a:t>т</a:t>
            </a:r>
            <a:r>
              <a:rPr lang="ru-RU" sz="1000" b="1" kern="0" dirty="0">
                <a:solidFill>
                  <a:srgbClr val="231F20"/>
                </a:solidFill>
                <a:latin typeface="Arial"/>
              </a:rPr>
              <a:t>ере </a:t>
            </a:r>
            <a:r>
              <a:rPr lang="ru-RU" sz="1000" b="1" kern="0" spc="-18" dirty="0">
                <a:solidFill>
                  <a:srgbClr val="231F20"/>
                </a:solidFill>
                <a:latin typeface="Arial"/>
              </a:rPr>
              <a:t>к</a:t>
            </a:r>
            <a:r>
              <a:rPr lang="ru-RU" sz="1000" b="1" kern="0" dirty="0">
                <a:solidFill>
                  <a:srgbClr val="231F20"/>
                </a:solidFill>
                <a:latin typeface="Arial"/>
              </a:rPr>
              <a:t>ормильца</a:t>
            </a:r>
            <a:r>
              <a:rPr lang="ru-RU" sz="1050" kern="0" dirty="0">
                <a:solidFill>
                  <a:srgbClr val="231F20"/>
                </a:solidFill>
                <a:latin typeface="Arial"/>
              </a:rPr>
              <a:t> вдовам, вдовцам или роди</a:t>
            </a:r>
            <a:r>
              <a:rPr lang="ru-RU" sz="1050" kern="0" spc="-26" dirty="0">
                <a:solidFill>
                  <a:srgbClr val="231F20"/>
                </a:solidFill>
                <a:latin typeface="Arial"/>
              </a:rPr>
              <a:t>т</a:t>
            </a:r>
            <a:r>
              <a:rPr lang="ru-RU" sz="1050" kern="0" spc="-12" dirty="0">
                <a:solidFill>
                  <a:srgbClr val="231F20"/>
                </a:solidFill>
                <a:latin typeface="Arial"/>
              </a:rPr>
              <a:t>е</a:t>
            </a:r>
            <a:r>
              <a:rPr lang="ru-RU" sz="1050" kern="0" dirty="0">
                <a:solidFill>
                  <a:srgbClr val="231F20"/>
                </a:solidFill>
                <a:latin typeface="Arial"/>
              </a:rPr>
              <a:t>лям умерше</a:t>
            </a:r>
            <a:r>
              <a:rPr lang="ru-RU" sz="1050" kern="0" spc="-26" dirty="0">
                <a:solidFill>
                  <a:srgbClr val="231F20"/>
                </a:solidFill>
                <a:latin typeface="Arial"/>
              </a:rPr>
              <a:t>г</a:t>
            </a:r>
            <a:r>
              <a:rPr lang="ru-RU" sz="1050" kern="0" dirty="0">
                <a:solidFill>
                  <a:srgbClr val="231F20"/>
                </a:solidFill>
                <a:latin typeface="Arial"/>
              </a:rPr>
              <a:t>о</a:t>
            </a:r>
            <a:r>
              <a:rPr lang="ru-RU" sz="1050" kern="0" spc="-104" dirty="0">
                <a:solidFill>
                  <a:srgbClr val="231F20"/>
                </a:solidFill>
                <a:latin typeface="Arial"/>
              </a:rPr>
              <a:t>  </a:t>
            </a:r>
          </a:p>
        </p:txBody>
      </p:sp>
      <p:sp>
        <p:nvSpPr>
          <p:cNvPr id="157" name="Rectangle 157"/>
          <p:cNvSpPr/>
          <p:nvPr/>
        </p:nvSpPr>
        <p:spPr>
          <a:xfrm>
            <a:off x="846585" y="6623401"/>
            <a:ext cx="3758553" cy="161515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ru-RU" sz="1050" kern="0" dirty="0">
                <a:solidFill>
                  <a:srgbClr val="231F20"/>
                </a:solidFill>
                <a:latin typeface="Arial"/>
              </a:rPr>
              <a:t>либо пропавше</a:t>
            </a:r>
            <a:r>
              <a:rPr lang="ru-RU" sz="1050" kern="0" spc="-26" dirty="0">
                <a:solidFill>
                  <a:srgbClr val="231F20"/>
                </a:solidFill>
                <a:latin typeface="Arial"/>
              </a:rPr>
              <a:t>г</a:t>
            </a:r>
            <a:r>
              <a:rPr lang="ru-RU" sz="1050" kern="0" dirty="0">
                <a:solidFill>
                  <a:srgbClr val="231F20"/>
                </a:solidFill>
                <a:latin typeface="Arial"/>
              </a:rPr>
              <a:t>о б</a:t>
            </a:r>
            <a:r>
              <a:rPr lang="ru-RU" sz="1050" kern="0" spc="-16" dirty="0">
                <a:solidFill>
                  <a:srgbClr val="231F20"/>
                </a:solidFill>
                <a:latin typeface="Arial"/>
              </a:rPr>
              <a:t>е</a:t>
            </a:r>
            <a:r>
              <a:rPr lang="ru-RU" sz="1050" kern="0" dirty="0">
                <a:solidFill>
                  <a:srgbClr val="231F20"/>
                </a:solidFill>
                <a:latin typeface="Arial"/>
              </a:rPr>
              <a:t>з ве</a:t>
            </a:r>
            <a:r>
              <a:rPr lang="ru-RU" sz="1050" kern="0" spc="-11" dirty="0">
                <a:solidFill>
                  <a:srgbClr val="231F20"/>
                </a:solidFill>
                <a:latin typeface="Arial"/>
              </a:rPr>
              <a:t>с</a:t>
            </a:r>
            <a:r>
              <a:rPr lang="ru-RU" sz="1050" kern="0" dirty="0">
                <a:solidFill>
                  <a:srgbClr val="231F20"/>
                </a:solidFill>
                <a:latin typeface="Arial"/>
              </a:rPr>
              <a:t>ти военно</a:t>
            </a:r>
            <a:r>
              <a:rPr lang="ru-RU" sz="1050" kern="0" spc="-20" dirty="0">
                <a:solidFill>
                  <a:srgbClr val="231F20"/>
                </a:solidFill>
                <a:latin typeface="Arial"/>
              </a:rPr>
              <a:t>с</a:t>
            </a:r>
            <a:r>
              <a:rPr lang="ru-RU" sz="1050" kern="0" dirty="0">
                <a:solidFill>
                  <a:srgbClr val="231F20"/>
                </a:solidFill>
                <a:latin typeface="Arial"/>
              </a:rPr>
              <a:t>л</a:t>
            </a:r>
            <a:r>
              <a:rPr lang="ru-RU" sz="1050" kern="0" spc="-32" dirty="0">
                <a:solidFill>
                  <a:srgbClr val="231F20"/>
                </a:solidFill>
                <a:latin typeface="Arial"/>
              </a:rPr>
              <a:t>у</a:t>
            </a:r>
            <a:r>
              <a:rPr lang="ru-RU" sz="1050" kern="0" spc="-11" dirty="0">
                <a:solidFill>
                  <a:srgbClr val="231F20"/>
                </a:solidFill>
                <a:latin typeface="Arial"/>
              </a:rPr>
              <a:t>ж</a:t>
            </a:r>
            <a:r>
              <a:rPr lang="ru-RU" sz="1050" kern="0" dirty="0">
                <a:solidFill>
                  <a:srgbClr val="231F20"/>
                </a:solidFill>
                <a:latin typeface="Arial"/>
              </a:rPr>
              <a:t>аще</a:t>
            </a:r>
            <a:r>
              <a:rPr lang="ru-RU" sz="1050" kern="0" spc="-26" dirty="0">
                <a:solidFill>
                  <a:srgbClr val="231F20"/>
                </a:solidFill>
                <a:latin typeface="Arial"/>
              </a:rPr>
              <a:t>г</a:t>
            </a:r>
            <a:r>
              <a:rPr lang="ru-RU" sz="1050" kern="0" dirty="0">
                <a:solidFill>
                  <a:srgbClr val="231F20"/>
                </a:solidFill>
                <a:latin typeface="Arial"/>
              </a:rPr>
              <a:t>о</a:t>
            </a:r>
            <a:r>
              <a:rPr lang="ru-RU" sz="1050" kern="0" spc="-12" dirty="0">
                <a:solidFill>
                  <a:srgbClr val="231F20"/>
                </a:solidFill>
                <a:latin typeface="Arial"/>
              </a:rPr>
              <a:t>-</a:t>
            </a:r>
            <a:r>
              <a:rPr lang="ru-RU" sz="1050" kern="0" dirty="0">
                <a:solidFill>
                  <a:srgbClr val="231F20"/>
                </a:solidFill>
                <a:latin typeface="Arial"/>
              </a:rPr>
              <a:t>добровольца</a:t>
            </a:r>
          </a:p>
        </p:txBody>
      </p:sp>
      <p:sp>
        <p:nvSpPr>
          <p:cNvPr id="158" name="Rectangle 158"/>
          <p:cNvSpPr/>
          <p:nvPr/>
        </p:nvSpPr>
        <p:spPr>
          <a:xfrm>
            <a:off x="795426" y="6819340"/>
            <a:ext cx="5538100" cy="161515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ru-RU" sz="1050" kern="0" spc="128" dirty="0">
                <a:solidFill>
                  <a:srgbClr val="231F20"/>
                </a:solidFill>
                <a:latin typeface="Arial"/>
              </a:rPr>
              <a:t> </a:t>
            </a:r>
            <a:r>
              <a:rPr lang="ru-RU" sz="1000" b="1" kern="0" spc="-17" dirty="0">
                <a:solidFill>
                  <a:srgbClr val="231F20"/>
                </a:solidFill>
                <a:latin typeface="Arial"/>
              </a:rPr>
              <a:t>Е</a:t>
            </a:r>
            <a:r>
              <a:rPr lang="ru-RU" sz="1000" b="1" kern="0" spc="-28" dirty="0">
                <a:solidFill>
                  <a:srgbClr val="231F20"/>
                </a:solidFill>
                <a:latin typeface="Arial"/>
              </a:rPr>
              <a:t>ж</a:t>
            </a:r>
            <a:r>
              <a:rPr lang="ru-RU" sz="1000" b="1" kern="0" dirty="0">
                <a:solidFill>
                  <a:srgbClr val="231F20"/>
                </a:solidFill>
                <a:latin typeface="Arial"/>
              </a:rPr>
              <a:t>е</a:t>
            </a:r>
            <a:r>
              <a:rPr lang="ru-RU" sz="1000" b="1" kern="0" spc="-11" dirty="0">
                <a:solidFill>
                  <a:srgbClr val="231F20"/>
                </a:solidFill>
                <a:latin typeface="Arial"/>
              </a:rPr>
              <a:t>ме</a:t>
            </a:r>
            <a:r>
              <a:rPr lang="ru-RU" sz="1000" b="1" kern="0" spc="-24" dirty="0">
                <a:solidFill>
                  <a:srgbClr val="231F20"/>
                </a:solidFill>
                <a:latin typeface="Arial"/>
              </a:rPr>
              <a:t>с</a:t>
            </a:r>
            <a:r>
              <a:rPr lang="ru-RU" sz="1000" b="1" kern="0" spc="-11" dirty="0">
                <a:solidFill>
                  <a:srgbClr val="231F20"/>
                </a:solidFill>
                <a:latin typeface="Arial"/>
              </a:rPr>
              <a:t>я</a:t>
            </a:r>
            <a:r>
              <a:rPr lang="ru-RU" sz="1000" b="1" kern="0" dirty="0">
                <a:solidFill>
                  <a:srgbClr val="231F20"/>
                </a:solidFill>
                <a:latin typeface="Arial"/>
              </a:rPr>
              <a:t>чна</a:t>
            </a:r>
            <a:r>
              <a:rPr lang="ru-RU" sz="1000" b="1" kern="0" spc="-11" dirty="0">
                <a:solidFill>
                  <a:srgbClr val="231F20"/>
                </a:solidFill>
                <a:latin typeface="Arial"/>
              </a:rPr>
              <a:t>я </a:t>
            </a:r>
            <a:r>
              <a:rPr lang="ru-RU" sz="1000" b="1" kern="0" dirty="0">
                <a:solidFill>
                  <a:srgbClr val="231F20"/>
                </a:solidFill>
                <a:latin typeface="Arial"/>
              </a:rPr>
              <a:t>де</a:t>
            </a:r>
            <a:r>
              <a:rPr lang="ru-RU" sz="1000" b="1" kern="0" spc="-11" dirty="0">
                <a:solidFill>
                  <a:srgbClr val="231F20"/>
                </a:solidFill>
                <a:latin typeface="Arial"/>
              </a:rPr>
              <a:t>н</a:t>
            </a:r>
            <a:r>
              <a:rPr lang="ru-RU" sz="1000" b="1" kern="0" spc="-25" dirty="0">
                <a:solidFill>
                  <a:srgbClr val="231F20"/>
                </a:solidFill>
                <a:latin typeface="Arial"/>
              </a:rPr>
              <a:t>е</a:t>
            </a:r>
            <a:r>
              <a:rPr lang="ru-RU" sz="1000" b="1" kern="0" spc="-11" dirty="0">
                <a:solidFill>
                  <a:srgbClr val="231F20"/>
                </a:solidFill>
                <a:latin typeface="Arial"/>
              </a:rPr>
              <a:t>жн</a:t>
            </a:r>
            <a:r>
              <a:rPr lang="ru-RU" sz="1000" b="1" kern="0" dirty="0">
                <a:solidFill>
                  <a:srgbClr val="231F20"/>
                </a:solidFill>
                <a:latin typeface="Arial"/>
              </a:rPr>
              <a:t>а</a:t>
            </a:r>
            <a:r>
              <a:rPr lang="ru-RU" sz="1000" b="1" kern="0" spc="-11" dirty="0">
                <a:solidFill>
                  <a:srgbClr val="231F20"/>
                </a:solidFill>
                <a:latin typeface="Arial"/>
              </a:rPr>
              <a:t>я </a:t>
            </a:r>
            <a:r>
              <a:rPr lang="ru-RU" sz="1000" b="1" kern="0" spc="-27" dirty="0">
                <a:solidFill>
                  <a:srgbClr val="231F20"/>
                </a:solidFill>
                <a:latin typeface="Arial"/>
              </a:rPr>
              <a:t>к</a:t>
            </a:r>
            <a:r>
              <a:rPr lang="ru-RU" sz="1000" b="1" kern="0" spc="-11" dirty="0">
                <a:solidFill>
                  <a:srgbClr val="231F20"/>
                </a:solidFill>
                <a:latin typeface="Arial"/>
              </a:rPr>
              <a:t>о</a:t>
            </a:r>
            <a:r>
              <a:rPr lang="ru-RU" sz="1000" b="1" kern="0" dirty="0">
                <a:solidFill>
                  <a:srgbClr val="231F20"/>
                </a:solidFill>
                <a:latin typeface="Arial"/>
              </a:rPr>
              <a:t>м</a:t>
            </a:r>
            <a:r>
              <a:rPr lang="ru-RU" sz="1000" b="1" kern="0" spc="-11" dirty="0">
                <a:solidFill>
                  <a:srgbClr val="231F20"/>
                </a:solidFill>
                <a:latin typeface="Arial"/>
              </a:rPr>
              <a:t>п</a:t>
            </a:r>
            <a:r>
              <a:rPr lang="ru-RU" sz="1000" b="1" kern="0" dirty="0">
                <a:solidFill>
                  <a:srgbClr val="231F20"/>
                </a:solidFill>
                <a:latin typeface="Arial"/>
              </a:rPr>
              <a:t>е</a:t>
            </a:r>
            <a:r>
              <a:rPr lang="ru-RU" sz="1000" b="1" kern="0" spc="-11" dirty="0">
                <a:solidFill>
                  <a:srgbClr val="231F20"/>
                </a:solidFill>
                <a:latin typeface="Arial"/>
              </a:rPr>
              <a:t>нс</a:t>
            </a:r>
            <a:r>
              <a:rPr lang="ru-RU" sz="1000" b="1" kern="0" dirty="0">
                <a:solidFill>
                  <a:srgbClr val="231F20"/>
                </a:solidFill>
                <a:latin typeface="Arial"/>
              </a:rPr>
              <a:t>аци</a:t>
            </a:r>
            <a:r>
              <a:rPr lang="ru-RU" sz="1000" b="1" kern="0" spc="-11" dirty="0">
                <a:solidFill>
                  <a:srgbClr val="231F20"/>
                </a:solidFill>
                <a:latin typeface="Arial"/>
              </a:rPr>
              <a:t>я</a:t>
            </a:r>
            <a:r>
              <a:rPr lang="ru-RU" sz="1050" kern="0" spc="-11" dirty="0">
                <a:solidFill>
                  <a:srgbClr val="231F20"/>
                </a:solidFill>
                <a:latin typeface="Arial"/>
              </a:rPr>
              <a:t> членам </a:t>
            </a:r>
            <a:r>
              <a:rPr lang="ru-RU" sz="1050" kern="0" spc="-20" dirty="0">
                <a:solidFill>
                  <a:srgbClr val="231F20"/>
                </a:solidFill>
                <a:latin typeface="Arial"/>
              </a:rPr>
              <a:t>с</a:t>
            </a:r>
            <a:r>
              <a:rPr lang="ru-RU" sz="1050" kern="0" spc="-11" dirty="0">
                <a:solidFill>
                  <a:srgbClr val="231F20"/>
                </a:solidFill>
                <a:latin typeface="Arial"/>
              </a:rPr>
              <a:t>емьи погибше</a:t>
            </a:r>
            <a:r>
              <a:rPr lang="ru-RU" sz="1050" kern="0" spc="-36" dirty="0">
                <a:solidFill>
                  <a:srgbClr val="231F20"/>
                </a:solidFill>
                <a:latin typeface="Arial"/>
              </a:rPr>
              <a:t>г</a:t>
            </a:r>
            <a:r>
              <a:rPr lang="ru-RU" sz="1050" kern="0" spc="-11" dirty="0">
                <a:solidFill>
                  <a:srgbClr val="231F20"/>
                </a:solidFill>
                <a:latin typeface="Arial"/>
              </a:rPr>
              <a:t>о (умерше</a:t>
            </a:r>
            <a:r>
              <a:rPr lang="ru-RU" sz="1050" kern="0" spc="-36" dirty="0">
                <a:solidFill>
                  <a:srgbClr val="231F20"/>
                </a:solidFill>
                <a:latin typeface="Arial"/>
              </a:rPr>
              <a:t>г</a:t>
            </a:r>
            <a:r>
              <a:rPr lang="ru-RU" sz="1050" kern="0" spc="-11" dirty="0">
                <a:solidFill>
                  <a:srgbClr val="231F20"/>
                </a:solidFill>
                <a:latin typeface="Arial"/>
              </a:rPr>
              <a:t>о)военно</a:t>
            </a:r>
            <a:r>
              <a:rPr lang="ru-RU" sz="1050" kern="0" spc="-30" dirty="0">
                <a:solidFill>
                  <a:srgbClr val="231F20"/>
                </a:solidFill>
                <a:latin typeface="Arial"/>
              </a:rPr>
              <a:t>с</a:t>
            </a:r>
            <a:r>
              <a:rPr lang="ru-RU" sz="1050" kern="0" spc="-11" dirty="0">
                <a:solidFill>
                  <a:srgbClr val="231F20"/>
                </a:solidFill>
                <a:latin typeface="Arial"/>
              </a:rPr>
              <a:t>л</a:t>
            </a:r>
            <a:r>
              <a:rPr lang="ru-RU" sz="1050" kern="0" spc="-43" dirty="0">
                <a:solidFill>
                  <a:srgbClr val="231F20"/>
                </a:solidFill>
                <a:latin typeface="Arial"/>
              </a:rPr>
              <a:t>у</a:t>
            </a:r>
            <a:r>
              <a:rPr lang="ru-RU" sz="1050" kern="0" spc="-21" dirty="0">
                <a:solidFill>
                  <a:srgbClr val="231F20"/>
                </a:solidFill>
                <a:latin typeface="Arial"/>
              </a:rPr>
              <a:t>ж</a:t>
            </a:r>
            <a:r>
              <a:rPr lang="ru-RU" sz="1050" kern="0" spc="-11" dirty="0">
                <a:solidFill>
                  <a:srgbClr val="231F20"/>
                </a:solidFill>
                <a:latin typeface="Arial"/>
              </a:rPr>
              <a:t>а-</a:t>
            </a:r>
          </a:p>
        </p:txBody>
      </p:sp>
      <p:sp>
        <p:nvSpPr>
          <p:cNvPr id="159" name="Rectangle 159"/>
          <p:cNvSpPr/>
          <p:nvPr/>
        </p:nvSpPr>
        <p:spPr>
          <a:xfrm>
            <a:off x="846633" y="6979293"/>
            <a:ext cx="5609757" cy="328157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ru-RU" sz="1050" kern="0" spc="-11" dirty="0">
                <a:solidFill>
                  <a:srgbClr val="231F20"/>
                </a:solidFill>
                <a:latin typeface="Arial"/>
              </a:rPr>
              <a:t>ще</a:t>
            </a:r>
            <a:r>
              <a:rPr lang="ru-RU" sz="1050" kern="0" spc="-36" dirty="0">
                <a:solidFill>
                  <a:srgbClr val="231F20"/>
                </a:solidFill>
                <a:latin typeface="Arial"/>
              </a:rPr>
              <a:t>г</a:t>
            </a:r>
            <a:r>
              <a:rPr lang="ru-RU" sz="1050" kern="0" spc="-27" dirty="0">
                <a:solidFill>
                  <a:srgbClr val="231F20"/>
                </a:solidFill>
                <a:latin typeface="Arial"/>
              </a:rPr>
              <a:t>о</a:t>
            </a:r>
            <a:r>
              <a:rPr lang="ru-RU" sz="1050" kern="0" spc="-11" dirty="0">
                <a:solidFill>
                  <a:srgbClr val="231F20"/>
                </a:solidFill>
                <a:latin typeface="Arial"/>
              </a:rPr>
              <a:t>, </a:t>
            </a:r>
            <a:r>
              <a:rPr lang="ru-RU" sz="1050" kern="0" spc="-14" dirty="0">
                <a:solidFill>
                  <a:srgbClr val="231F20"/>
                </a:solidFill>
                <a:latin typeface="Arial"/>
              </a:rPr>
              <a:t>р</a:t>
            </a:r>
            <a:r>
              <a:rPr lang="ru-RU" sz="1050" kern="0" spc="-11" dirty="0">
                <a:solidFill>
                  <a:srgbClr val="231F20"/>
                </a:solidFill>
                <a:latin typeface="Arial"/>
              </a:rPr>
              <a:t>а</a:t>
            </a:r>
            <a:r>
              <a:rPr lang="ru-RU" sz="1050" kern="0" spc="-20" dirty="0">
                <a:solidFill>
                  <a:srgbClr val="231F20"/>
                </a:solidFill>
                <a:latin typeface="Arial"/>
              </a:rPr>
              <a:t>с</a:t>
            </a:r>
            <a:r>
              <a:rPr lang="ru-RU" sz="1050" kern="0" spc="-11" dirty="0">
                <a:solidFill>
                  <a:srgbClr val="231F20"/>
                </a:solidFill>
                <a:latin typeface="Arial"/>
              </a:rPr>
              <a:t>считыва</a:t>
            </a:r>
            <a:r>
              <a:rPr lang="ru-RU" sz="1050" kern="0" spc="-35" dirty="0">
                <a:solidFill>
                  <a:srgbClr val="231F20"/>
                </a:solidFill>
                <a:latin typeface="Arial"/>
              </a:rPr>
              <a:t>е</a:t>
            </a:r>
            <a:r>
              <a:rPr lang="ru-RU" sz="1050" kern="0" spc="-36" dirty="0">
                <a:solidFill>
                  <a:srgbClr val="231F20"/>
                </a:solidFill>
                <a:latin typeface="Arial"/>
              </a:rPr>
              <a:t>т</a:t>
            </a:r>
            <a:r>
              <a:rPr lang="ru-RU" sz="1050" kern="0" spc="-30" dirty="0">
                <a:solidFill>
                  <a:srgbClr val="231F20"/>
                </a:solidFill>
                <a:latin typeface="Arial"/>
              </a:rPr>
              <a:t>с</a:t>
            </a:r>
            <a:r>
              <a:rPr lang="ru-RU" sz="1050" kern="0" spc="-11" dirty="0">
                <a:solidFill>
                  <a:srgbClr val="231F20"/>
                </a:solidFill>
                <a:latin typeface="Arial"/>
              </a:rPr>
              <a:t>я пу</a:t>
            </a:r>
            <a:r>
              <a:rPr lang="ru-RU" sz="1050" kern="0" spc="-36" dirty="0">
                <a:solidFill>
                  <a:srgbClr val="231F20"/>
                </a:solidFill>
                <a:latin typeface="Arial"/>
              </a:rPr>
              <a:t>т</a:t>
            </a:r>
            <a:r>
              <a:rPr lang="ru-RU" sz="1050" kern="0" spc="-11" dirty="0">
                <a:solidFill>
                  <a:srgbClr val="231F20"/>
                </a:solidFill>
                <a:latin typeface="Arial"/>
              </a:rPr>
              <a:t>ем д</a:t>
            </a:r>
            <a:r>
              <a:rPr lang="ru-RU" sz="1050" kern="0" spc="-23" dirty="0">
                <a:solidFill>
                  <a:srgbClr val="231F20"/>
                </a:solidFill>
                <a:latin typeface="Arial"/>
              </a:rPr>
              <a:t>е</a:t>
            </a:r>
            <a:r>
              <a:rPr lang="ru-RU" sz="1050" kern="0" spc="-11" dirty="0">
                <a:solidFill>
                  <a:srgbClr val="231F20"/>
                </a:solidFill>
                <a:latin typeface="Arial"/>
              </a:rPr>
              <a:t>ления </a:t>
            </a:r>
            <a:r>
              <a:rPr lang="ru-RU" sz="1050" kern="0" spc="-27" dirty="0">
                <a:solidFill>
                  <a:srgbClr val="231F20"/>
                </a:solidFill>
                <a:latin typeface="Arial"/>
              </a:rPr>
              <a:t>е</a:t>
            </a:r>
            <a:r>
              <a:rPr lang="ru-RU" sz="1050" kern="0" spc="-31" dirty="0">
                <a:solidFill>
                  <a:srgbClr val="231F20"/>
                </a:solidFill>
                <a:latin typeface="Arial"/>
              </a:rPr>
              <a:t>ж</a:t>
            </a:r>
            <a:r>
              <a:rPr lang="ru-RU" sz="1050" kern="0" spc="-11" dirty="0">
                <a:solidFill>
                  <a:srgbClr val="231F20"/>
                </a:solidFill>
                <a:latin typeface="Arial"/>
              </a:rPr>
              <a:t>еме</a:t>
            </a:r>
            <a:r>
              <a:rPr lang="ru-RU" sz="1050" kern="0" spc="-30" dirty="0">
                <a:solidFill>
                  <a:srgbClr val="231F20"/>
                </a:solidFill>
                <a:latin typeface="Arial"/>
              </a:rPr>
              <a:t>с</a:t>
            </a:r>
            <a:r>
              <a:rPr lang="ru-RU" sz="1050" kern="0" spc="-11" dirty="0">
                <a:solidFill>
                  <a:srgbClr val="231F20"/>
                </a:solidFill>
                <a:latin typeface="Arial"/>
              </a:rPr>
              <a:t>ячной ден</a:t>
            </a:r>
            <a:r>
              <a:rPr lang="ru-RU" sz="1050" kern="0" spc="-27" dirty="0">
                <a:solidFill>
                  <a:srgbClr val="231F20"/>
                </a:solidFill>
                <a:latin typeface="Arial"/>
              </a:rPr>
              <a:t>е</a:t>
            </a:r>
            <a:r>
              <a:rPr lang="ru-RU" sz="1050" kern="0" spc="-11" dirty="0">
                <a:solidFill>
                  <a:srgbClr val="231F20"/>
                </a:solidFill>
                <a:latin typeface="Arial"/>
              </a:rPr>
              <a:t>жной </a:t>
            </a:r>
            <a:r>
              <a:rPr lang="ru-RU" sz="1050" kern="0" spc="-31" dirty="0">
                <a:solidFill>
                  <a:srgbClr val="231F20"/>
                </a:solidFill>
                <a:latin typeface="Arial"/>
              </a:rPr>
              <a:t>к</a:t>
            </a:r>
            <a:r>
              <a:rPr lang="ru-RU" sz="1050" kern="0" spc="-11" dirty="0">
                <a:solidFill>
                  <a:srgbClr val="231F20"/>
                </a:solidFill>
                <a:latin typeface="Arial"/>
              </a:rPr>
              <a:t>омпенсации, пр</a:t>
            </a:r>
            <a:r>
              <a:rPr lang="ru-RU" sz="1050" kern="0" spc="-23" dirty="0">
                <a:solidFill>
                  <a:srgbClr val="231F20"/>
                </a:solidFill>
                <a:latin typeface="Arial"/>
              </a:rPr>
              <a:t>е</a:t>
            </a:r>
            <a:r>
              <a:rPr lang="ru-RU" sz="1050" kern="0" spc="-11" dirty="0">
                <a:solidFill>
                  <a:srgbClr val="231F20"/>
                </a:solidFill>
                <a:latin typeface="Arial"/>
              </a:rPr>
              <a:t>д</a:t>
            </a:r>
            <a:r>
              <a:rPr lang="ru-RU" sz="1050" kern="0" spc="-27" dirty="0">
                <a:solidFill>
                  <a:srgbClr val="231F20"/>
                </a:solidFill>
                <a:latin typeface="Arial"/>
              </a:rPr>
              <a:t>у</a:t>
            </a:r>
            <a:r>
              <a:rPr lang="ru-RU" sz="1050" kern="0" spc="-11" dirty="0">
                <a:solidFill>
                  <a:srgbClr val="231F20"/>
                </a:solidFill>
                <a:latin typeface="Arial"/>
              </a:rPr>
              <a:t>см</a:t>
            </a:r>
            <a:r>
              <a:rPr lang="ru-RU" sz="1050" kern="0" spc="-32" dirty="0">
                <a:solidFill>
                  <a:srgbClr val="231F20"/>
                </a:solidFill>
                <a:latin typeface="Arial"/>
              </a:rPr>
              <a:t>о</a:t>
            </a:r>
            <a:r>
              <a:rPr lang="ru-RU" sz="1050" kern="0" spc="-11" dirty="0">
                <a:solidFill>
                  <a:srgbClr val="231F20"/>
                </a:solidFill>
                <a:latin typeface="Arial"/>
              </a:rPr>
              <a:t>трен-</a:t>
            </a:r>
          </a:p>
          <a:p>
            <a:pPr>
              <a:lnSpc>
                <a:spcPts val="1259"/>
              </a:lnSpc>
            </a:pPr>
            <a:r>
              <a:rPr lang="ru-RU" sz="1050" kern="0" spc="-11" dirty="0">
                <a:solidFill>
                  <a:srgbClr val="231F20"/>
                </a:solidFill>
                <a:latin typeface="Arial"/>
              </a:rPr>
              <a:t>ной для военно</a:t>
            </a:r>
            <a:r>
              <a:rPr lang="ru-RU" sz="1050" kern="0" spc="-30" dirty="0">
                <a:solidFill>
                  <a:srgbClr val="231F20"/>
                </a:solidFill>
                <a:latin typeface="Arial"/>
              </a:rPr>
              <a:t>с</a:t>
            </a:r>
            <a:r>
              <a:rPr lang="ru-RU" sz="1050" kern="0" spc="-11" dirty="0">
                <a:solidFill>
                  <a:srgbClr val="231F20"/>
                </a:solidFill>
                <a:latin typeface="Arial"/>
              </a:rPr>
              <a:t>л</a:t>
            </a:r>
            <a:r>
              <a:rPr lang="ru-RU" sz="1050" kern="0" spc="-43" dirty="0">
                <a:solidFill>
                  <a:srgbClr val="231F20"/>
                </a:solidFill>
                <a:latin typeface="Arial"/>
              </a:rPr>
              <a:t>у</a:t>
            </a:r>
            <a:r>
              <a:rPr lang="ru-RU" sz="1050" kern="0" spc="-22" dirty="0">
                <a:solidFill>
                  <a:srgbClr val="231F20"/>
                </a:solidFill>
                <a:latin typeface="Arial"/>
              </a:rPr>
              <a:t>ж</a:t>
            </a:r>
            <a:r>
              <a:rPr lang="ru-RU" sz="1050" kern="0" spc="-11" dirty="0">
                <a:solidFill>
                  <a:srgbClr val="231F20"/>
                </a:solidFill>
                <a:latin typeface="Arial"/>
              </a:rPr>
              <a:t>аще</a:t>
            </a:r>
            <a:r>
              <a:rPr lang="ru-RU" sz="1050" kern="0" spc="-36" dirty="0">
                <a:solidFill>
                  <a:srgbClr val="231F20"/>
                </a:solidFill>
                <a:latin typeface="Arial"/>
              </a:rPr>
              <a:t>г</a:t>
            </a:r>
            <a:r>
              <a:rPr lang="ru-RU" sz="1050" kern="0" spc="-11" dirty="0">
                <a:solidFill>
                  <a:srgbClr val="231F20"/>
                </a:solidFill>
                <a:latin typeface="Arial"/>
              </a:rPr>
              <a:t>о на </a:t>
            </a:r>
            <a:r>
              <a:rPr lang="ru-RU" sz="1050" kern="0" spc="-31" dirty="0">
                <a:solidFill>
                  <a:srgbClr val="231F20"/>
                </a:solidFill>
                <a:latin typeface="Arial"/>
              </a:rPr>
              <a:t>к</a:t>
            </a:r>
            <a:r>
              <a:rPr lang="ru-RU" sz="1050" kern="0" spc="-14" dirty="0">
                <a:solidFill>
                  <a:srgbClr val="231F20"/>
                </a:solidFill>
                <a:latin typeface="Arial"/>
              </a:rPr>
              <a:t>о</a:t>
            </a:r>
            <a:r>
              <a:rPr lang="ru-RU" sz="1050" kern="0" spc="-11" dirty="0">
                <a:solidFill>
                  <a:srgbClr val="231F20"/>
                </a:solidFill>
                <a:latin typeface="Arial"/>
              </a:rPr>
              <a:t>личе</a:t>
            </a:r>
            <a:r>
              <a:rPr lang="ru-RU" sz="1050" kern="0" spc="-21" dirty="0">
                <a:solidFill>
                  <a:srgbClr val="231F20"/>
                </a:solidFill>
                <a:latin typeface="Arial"/>
              </a:rPr>
              <a:t>с</a:t>
            </a:r>
            <a:r>
              <a:rPr lang="ru-RU" sz="1050" kern="0" spc="-11" dirty="0">
                <a:solidFill>
                  <a:srgbClr val="231F20"/>
                </a:solidFill>
                <a:latin typeface="Arial"/>
              </a:rPr>
              <a:t>тво членов </a:t>
            </a:r>
            <a:r>
              <a:rPr lang="ru-RU" sz="1050" kern="0" spc="-20" dirty="0">
                <a:solidFill>
                  <a:srgbClr val="231F20"/>
                </a:solidFill>
                <a:latin typeface="Arial"/>
              </a:rPr>
              <a:t>с</a:t>
            </a:r>
            <a:r>
              <a:rPr lang="ru-RU" sz="1050" kern="0" spc="-11" dirty="0">
                <a:solidFill>
                  <a:srgbClr val="231F20"/>
                </a:solidFill>
                <a:latin typeface="Arial"/>
              </a:rPr>
              <a:t>емьи (включая военно</a:t>
            </a:r>
            <a:r>
              <a:rPr lang="ru-RU" sz="1050" kern="0" spc="-30" dirty="0">
                <a:solidFill>
                  <a:srgbClr val="231F20"/>
                </a:solidFill>
                <a:latin typeface="Arial"/>
              </a:rPr>
              <a:t>с</a:t>
            </a:r>
            <a:r>
              <a:rPr lang="ru-RU" sz="1050" kern="0" spc="-11" dirty="0">
                <a:solidFill>
                  <a:srgbClr val="231F20"/>
                </a:solidFill>
                <a:latin typeface="Arial"/>
              </a:rPr>
              <a:t>л</a:t>
            </a:r>
            <a:r>
              <a:rPr lang="ru-RU" sz="1050" kern="0" spc="-43" dirty="0">
                <a:solidFill>
                  <a:srgbClr val="231F20"/>
                </a:solidFill>
                <a:latin typeface="Arial"/>
              </a:rPr>
              <a:t>у</a:t>
            </a:r>
            <a:r>
              <a:rPr lang="ru-RU" sz="1050" kern="0" spc="-22" dirty="0">
                <a:solidFill>
                  <a:srgbClr val="231F20"/>
                </a:solidFill>
                <a:latin typeface="Arial"/>
              </a:rPr>
              <a:t>ж</a:t>
            </a:r>
            <a:r>
              <a:rPr lang="ru-RU" sz="1050" kern="0" spc="-11" dirty="0">
                <a:solidFill>
                  <a:srgbClr val="231F20"/>
                </a:solidFill>
                <a:latin typeface="Arial"/>
              </a:rPr>
              <a:t>аще</a:t>
            </a:r>
            <a:r>
              <a:rPr lang="ru-RU" sz="1050" kern="0" spc="-36" dirty="0">
                <a:solidFill>
                  <a:srgbClr val="231F20"/>
                </a:solidFill>
                <a:latin typeface="Arial"/>
              </a:rPr>
              <a:t>г</a:t>
            </a:r>
            <a:r>
              <a:rPr lang="ru-RU" sz="1050" kern="0" spc="-11" dirty="0">
                <a:solidFill>
                  <a:srgbClr val="231F20"/>
                </a:solidFill>
                <a:latin typeface="Arial"/>
              </a:rPr>
              <a:t>о)</a:t>
            </a:r>
          </a:p>
        </p:txBody>
      </p:sp>
      <p:sp>
        <p:nvSpPr>
          <p:cNvPr id="160" name="Rectangle 160"/>
          <p:cNvSpPr/>
          <p:nvPr/>
        </p:nvSpPr>
        <p:spPr>
          <a:xfrm>
            <a:off x="796758" y="7335182"/>
            <a:ext cx="5615845" cy="161515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ru-RU" sz="1050" kern="0" spc="117" dirty="0">
                <a:solidFill>
                  <a:srgbClr val="231F20"/>
                </a:solidFill>
                <a:latin typeface="Arial"/>
              </a:rPr>
              <a:t> </a:t>
            </a:r>
            <a:r>
              <a:rPr lang="ru-RU" sz="1000" b="1" kern="0" dirty="0">
                <a:solidFill>
                  <a:srgbClr val="231F20"/>
                </a:solidFill>
                <a:latin typeface="Arial"/>
              </a:rPr>
              <a:t>Е</a:t>
            </a:r>
            <a:r>
              <a:rPr lang="ru-RU" sz="1000" b="1" kern="0" spc="-17" dirty="0">
                <a:solidFill>
                  <a:srgbClr val="231F20"/>
                </a:solidFill>
                <a:latin typeface="Arial"/>
              </a:rPr>
              <a:t>ж</a:t>
            </a:r>
            <a:r>
              <a:rPr lang="ru-RU" sz="1000" b="1" kern="0" dirty="0">
                <a:solidFill>
                  <a:srgbClr val="231F20"/>
                </a:solidFill>
                <a:latin typeface="Arial"/>
              </a:rPr>
              <a:t>еме</a:t>
            </a:r>
            <a:r>
              <a:rPr lang="ru-RU" sz="1000" b="1" kern="0" spc="-14" dirty="0">
                <a:solidFill>
                  <a:srgbClr val="231F20"/>
                </a:solidFill>
                <a:latin typeface="Arial"/>
              </a:rPr>
              <a:t>с</a:t>
            </a:r>
            <a:r>
              <a:rPr lang="ru-RU" sz="1000" b="1" kern="0" dirty="0">
                <a:solidFill>
                  <a:srgbClr val="231F20"/>
                </a:solidFill>
                <a:latin typeface="Arial"/>
              </a:rPr>
              <a:t>ячное пособие на д</a:t>
            </a:r>
            <a:r>
              <a:rPr lang="ru-RU" sz="1000" b="1" kern="0" spc="-20" dirty="0">
                <a:solidFill>
                  <a:srgbClr val="231F20"/>
                </a:solidFill>
                <a:latin typeface="Arial"/>
              </a:rPr>
              <a:t>е</a:t>
            </a:r>
            <a:r>
              <a:rPr lang="ru-RU" sz="1000" b="1" kern="0" spc="-22" dirty="0">
                <a:solidFill>
                  <a:srgbClr val="231F20"/>
                </a:solidFill>
                <a:latin typeface="Arial"/>
              </a:rPr>
              <a:t>т</a:t>
            </a:r>
            <a:r>
              <a:rPr lang="ru-RU" sz="1000" b="1" kern="0" dirty="0">
                <a:solidFill>
                  <a:srgbClr val="231F20"/>
                </a:solidFill>
                <a:latin typeface="Arial"/>
              </a:rPr>
              <a:t>ей </a:t>
            </a:r>
            <a:r>
              <a:rPr lang="ru-RU" sz="1050" kern="0" dirty="0">
                <a:solidFill>
                  <a:srgbClr val="231F20"/>
                </a:solidFill>
                <a:latin typeface="Arial"/>
              </a:rPr>
              <a:t>военно</a:t>
            </a:r>
            <a:r>
              <a:rPr lang="ru-RU" sz="1050" kern="0" spc="-20" dirty="0">
                <a:solidFill>
                  <a:srgbClr val="231F20"/>
                </a:solidFill>
                <a:latin typeface="Arial"/>
              </a:rPr>
              <a:t>с</a:t>
            </a:r>
            <a:r>
              <a:rPr lang="ru-RU" sz="1050" kern="0" dirty="0">
                <a:solidFill>
                  <a:srgbClr val="231F20"/>
                </a:solidFill>
                <a:latin typeface="Arial"/>
              </a:rPr>
              <a:t>л</a:t>
            </a:r>
            <a:r>
              <a:rPr lang="ru-RU" sz="1050" kern="0" spc="-32" dirty="0">
                <a:solidFill>
                  <a:srgbClr val="231F20"/>
                </a:solidFill>
                <a:latin typeface="Arial"/>
              </a:rPr>
              <a:t>у</a:t>
            </a:r>
            <a:r>
              <a:rPr lang="ru-RU" sz="1050" kern="0" spc="-11" dirty="0">
                <a:solidFill>
                  <a:srgbClr val="231F20"/>
                </a:solidFill>
                <a:latin typeface="Arial"/>
              </a:rPr>
              <a:t>ж</a:t>
            </a:r>
            <a:r>
              <a:rPr lang="ru-RU" sz="1050" kern="0" dirty="0">
                <a:solidFill>
                  <a:srgbClr val="231F20"/>
                </a:solidFill>
                <a:latin typeface="Arial"/>
              </a:rPr>
              <a:t>аще</a:t>
            </a:r>
            <a:r>
              <a:rPr lang="ru-RU" sz="1050" kern="0" spc="-26" dirty="0">
                <a:solidFill>
                  <a:srgbClr val="231F20"/>
                </a:solidFill>
                <a:latin typeface="Arial"/>
              </a:rPr>
              <a:t>г</a:t>
            </a:r>
            <a:r>
              <a:rPr lang="ru-RU" sz="1050" kern="0" spc="-16" dirty="0">
                <a:solidFill>
                  <a:srgbClr val="231F20"/>
                </a:solidFill>
                <a:latin typeface="Arial"/>
              </a:rPr>
              <a:t>о</a:t>
            </a:r>
            <a:r>
              <a:rPr lang="ru-RU" sz="1050" kern="0" dirty="0">
                <a:solidFill>
                  <a:srgbClr val="231F20"/>
                </a:solidFill>
                <a:latin typeface="Arial"/>
              </a:rPr>
              <a:t>, умерше</a:t>
            </a:r>
            <a:r>
              <a:rPr lang="ru-RU" sz="1050" kern="0" spc="-26" dirty="0">
                <a:solidFill>
                  <a:srgbClr val="231F20"/>
                </a:solidFill>
                <a:latin typeface="Arial"/>
              </a:rPr>
              <a:t>г</a:t>
            </a:r>
            <a:r>
              <a:rPr lang="ru-RU" sz="1050" kern="0" dirty="0">
                <a:solidFill>
                  <a:srgbClr val="231F20"/>
                </a:solidFill>
                <a:latin typeface="Arial"/>
              </a:rPr>
              <a:t>о или пропавше</a:t>
            </a:r>
            <a:r>
              <a:rPr lang="ru-RU" sz="1050" kern="0" spc="-26" dirty="0">
                <a:solidFill>
                  <a:srgbClr val="231F20"/>
                </a:solidFill>
                <a:latin typeface="Arial"/>
              </a:rPr>
              <a:t>г</a:t>
            </a:r>
            <a:r>
              <a:rPr lang="ru-RU" sz="1050" kern="0" dirty="0">
                <a:solidFill>
                  <a:srgbClr val="231F20"/>
                </a:solidFill>
                <a:latin typeface="Arial"/>
              </a:rPr>
              <a:t>о б</a:t>
            </a:r>
            <a:r>
              <a:rPr lang="ru-RU" sz="1050" kern="0" spc="-16" dirty="0">
                <a:solidFill>
                  <a:srgbClr val="231F20"/>
                </a:solidFill>
                <a:latin typeface="Arial"/>
              </a:rPr>
              <a:t>е</a:t>
            </a:r>
            <a:r>
              <a:rPr lang="ru-RU" sz="1050" kern="0" dirty="0">
                <a:solidFill>
                  <a:srgbClr val="231F20"/>
                </a:solidFill>
                <a:latin typeface="Arial"/>
              </a:rPr>
              <a:t>з ве</a:t>
            </a:r>
            <a:r>
              <a:rPr lang="ru-RU" sz="1050" kern="0" spc="-11" dirty="0">
                <a:solidFill>
                  <a:srgbClr val="231F20"/>
                </a:solidFill>
                <a:latin typeface="Arial"/>
              </a:rPr>
              <a:t>с</a:t>
            </a:r>
            <a:r>
              <a:rPr lang="ru-RU" sz="1050" kern="0" dirty="0">
                <a:solidFill>
                  <a:srgbClr val="231F20"/>
                </a:solidFill>
                <a:latin typeface="Arial"/>
              </a:rPr>
              <a:t>ти </a:t>
            </a:r>
          </a:p>
        </p:txBody>
      </p:sp>
      <p:sp>
        <p:nvSpPr>
          <p:cNvPr id="161" name="Rectangle 161"/>
          <p:cNvSpPr/>
          <p:nvPr/>
        </p:nvSpPr>
        <p:spPr>
          <a:xfrm>
            <a:off x="846646" y="7495135"/>
            <a:ext cx="3884432" cy="161515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ru-RU" sz="1050" kern="0" dirty="0">
                <a:solidFill>
                  <a:srgbClr val="231F20"/>
                </a:solidFill>
                <a:latin typeface="Arial"/>
              </a:rPr>
              <a:t>в р</a:t>
            </a:r>
            <a:r>
              <a:rPr lang="ru-RU" sz="1050" kern="0" spc="-16" dirty="0">
                <a:solidFill>
                  <a:srgbClr val="231F20"/>
                </a:solidFill>
                <a:latin typeface="Arial"/>
              </a:rPr>
              <a:t>е</a:t>
            </a:r>
            <a:r>
              <a:rPr lang="ru-RU" sz="1050" kern="0" dirty="0">
                <a:solidFill>
                  <a:srgbClr val="231F20"/>
                </a:solidFill>
                <a:latin typeface="Arial"/>
              </a:rPr>
              <a:t>з</a:t>
            </a:r>
            <a:r>
              <a:rPr lang="ru-RU" sz="1050" kern="0" spc="-25" dirty="0">
                <a:solidFill>
                  <a:srgbClr val="231F20"/>
                </a:solidFill>
                <a:latin typeface="Arial"/>
              </a:rPr>
              <a:t>у</a:t>
            </a:r>
            <a:r>
              <a:rPr lang="ru-RU" sz="1050" kern="0" dirty="0">
                <a:solidFill>
                  <a:srgbClr val="231F20"/>
                </a:solidFill>
                <a:latin typeface="Arial"/>
              </a:rPr>
              <a:t>л</a:t>
            </a:r>
            <a:r>
              <a:rPr lang="ru-RU" sz="1050" kern="0" spc="-56" dirty="0">
                <a:solidFill>
                  <a:srgbClr val="231F20"/>
                </a:solidFill>
                <a:latin typeface="Arial"/>
              </a:rPr>
              <a:t>ь</a:t>
            </a:r>
            <a:r>
              <a:rPr lang="ru-RU" sz="1050" kern="0" dirty="0">
                <a:solidFill>
                  <a:srgbClr val="231F20"/>
                </a:solidFill>
                <a:latin typeface="Arial"/>
              </a:rPr>
              <a:t>та</a:t>
            </a:r>
            <a:r>
              <a:rPr lang="ru-RU" sz="1050" kern="0" spc="-26" dirty="0">
                <a:solidFill>
                  <a:srgbClr val="231F20"/>
                </a:solidFill>
                <a:latin typeface="Arial"/>
              </a:rPr>
              <a:t>т</a:t>
            </a:r>
            <a:r>
              <a:rPr lang="ru-RU" sz="1050" kern="0" dirty="0">
                <a:solidFill>
                  <a:srgbClr val="231F20"/>
                </a:solidFill>
                <a:latin typeface="Arial"/>
              </a:rPr>
              <a:t>е уча</a:t>
            </a:r>
            <a:r>
              <a:rPr lang="ru-RU" sz="1050" kern="0" spc="-11" dirty="0">
                <a:solidFill>
                  <a:srgbClr val="231F20"/>
                </a:solidFill>
                <a:latin typeface="Arial"/>
              </a:rPr>
              <a:t>с</a:t>
            </a:r>
            <a:r>
              <a:rPr lang="ru-RU" sz="1050" kern="0" dirty="0">
                <a:solidFill>
                  <a:srgbClr val="231F20"/>
                </a:solidFill>
                <a:latin typeface="Arial"/>
              </a:rPr>
              <a:t>тия в СВО: </a:t>
            </a:r>
            <a:r>
              <a:rPr lang="ru-RU" sz="1000" b="1" kern="0" dirty="0">
                <a:solidFill>
                  <a:srgbClr val="0A5E8A"/>
                </a:solidFill>
                <a:latin typeface="Arial"/>
              </a:rPr>
              <a:t>3 092</a:t>
            </a:r>
            <a:r>
              <a:rPr lang="ru-RU" sz="1000" b="1" kern="0" spc="-13" dirty="0">
                <a:solidFill>
                  <a:srgbClr val="0A5E8A"/>
                </a:solidFill>
                <a:latin typeface="Arial"/>
              </a:rPr>
              <a:t>,</a:t>
            </a:r>
            <a:r>
              <a:rPr lang="ru-RU" sz="1000" b="1" kern="0" dirty="0">
                <a:solidFill>
                  <a:srgbClr val="0A5E8A"/>
                </a:solidFill>
                <a:latin typeface="Arial"/>
              </a:rPr>
              <a:t>07 </a:t>
            </a:r>
            <a:r>
              <a:rPr lang="ru-RU" sz="1000" b="1" kern="0" spc="-16" dirty="0">
                <a:solidFill>
                  <a:srgbClr val="0A5E8A"/>
                </a:solidFill>
                <a:latin typeface="Arial"/>
              </a:rPr>
              <a:t>р</a:t>
            </a:r>
            <a:r>
              <a:rPr lang="ru-RU" sz="1000" b="1" kern="0" dirty="0">
                <a:solidFill>
                  <a:srgbClr val="0A5E8A"/>
                </a:solidFill>
                <a:latin typeface="Arial"/>
              </a:rPr>
              <a:t>уб.</a:t>
            </a:r>
            <a:r>
              <a:rPr lang="ru-RU" sz="1050" kern="0" dirty="0">
                <a:solidFill>
                  <a:srgbClr val="231F20"/>
                </a:solidFill>
                <a:latin typeface="Arial"/>
              </a:rPr>
              <a:t> на </a:t>
            </a:r>
            <a:r>
              <a:rPr lang="ru-RU" sz="1050" kern="0" spc="-11" dirty="0">
                <a:solidFill>
                  <a:srgbClr val="231F20"/>
                </a:solidFill>
                <a:latin typeface="Arial"/>
              </a:rPr>
              <a:t>к</a:t>
            </a:r>
            <a:r>
              <a:rPr lang="ru-RU" sz="1050" kern="0" dirty="0">
                <a:solidFill>
                  <a:srgbClr val="231F20"/>
                </a:solidFill>
                <a:latin typeface="Arial"/>
              </a:rPr>
              <a:t>аждо</a:t>
            </a:r>
            <a:r>
              <a:rPr lang="ru-RU" sz="1050" kern="0" spc="-26" dirty="0">
                <a:solidFill>
                  <a:srgbClr val="231F20"/>
                </a:solidFill>
                <a:latin typeface="Arial"/>
              </a:rPr>
              <a:t>г</a:t>
            </a:r>
            <a:r>
              <a:rPr lang="ru-RU" sz="1050" kern="0" dirty="0">
                <a:solidFill>
                  <a:srgbClr val="231F20"/>
                </a:solidFill>
                <a:latin typeface="Arial"/>
              </a:rPr>
              <a:t>о ребен</a:t>
            </a:r>
            <a:r>
              <a:rPr lang="ru-RU" sz="1050" kern="0" spc="-11" dirty="0">
                <a:solidFill>
                  <a:srgbClr val="231F20"/>
                </a:solidFill>
                <a:latin typeface="Arial"/>
              </a:rPr>
              <a:t>ка</a:t>
            </a:r>
          </a:p>
        </p:txBody>
      </p:sp>
      <p:sp>
        <p:nvSpPr>
          <p:cNvPr id="162" name="Rectangle 162"/>
          <p:cNvSpPr/>
          <p:nvPr/>
        </p:nvSpPr>
        <p:spPr>
          <a:xfrm>
            <a:off x="796758" y="7691073"/>
            <a:ext cx="4974209" cy="161515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ru-RU" sz="1050" kern="0" spc="117" dirty="0">
                <a:solidFill>
                  <a:srgbClr val="231F20"/>
                </a:solidFill>
                <a:latin typeface="Arial"/>
              </a:rPr>
              <a:t> </a:t>
            </a:r>
            <a:r>
              <a:rPr lang="ru-RU" sz="1000" b="1" kern="0" spc="-31" dirty="0">
                <a:solidFill>
                  <a:srgbClr val="231F20"/>
                </a:solidFill>
                <a:latin typeface="Arial"/>
              </a:rPr>
              <a:t>К</a:t>
            </a:r>
            <a:r>
              <a:rPr lang="ru-RU" sz="1000" b="1" kern="0" dirty="0">
                <a:solidFill>
                  <a:srgbClr val="231F20"/>
                </a:solidFill>
                <a:latin typeface="Arial"/>
              </a:rPr>
              <a:t>омпенсация </a:t>
            </a:r>
            <a:r>
              <a:rPr lang="ru-RU" sz="1000" b="1" kern="0" spc="-16" dirty="0">
                <a:solidFill>
                  <a:srgbClr val="231F20"/>
                </a:solidFill>
                <a:latin typeface="Arial"/>
              </a:rPr>
              <a:t>у</a:t>
            </a:r>
            <a:r>
              <a:rPr lang="ru-RU" sz="1000" b="1" kern="0" dirty="0">
                <a:solidFill>
                  <a:srgbClr val="231F20"/>
                </a:solidFill>
                <a:latin typeface="Arial"/>
              </a:rPr>
              <a:t>слуг </a:t>
            </a:r>
            <a:r>
              <a:rPr lang="ru-RU" sz="1000" b="1" kern="0" spc="-22" dirty="0">
                <a:solidFill>
                  <a:srgbClr val="231F20"/>
                </a:solidFill>
                <a:latin typeface="Arial"/>
              </a:rPr>
              <a:t>Ж</a:t>
            </a:r>
            <a:r>
              <a:rPr lang="ru-RU" sz="1000" b="1" kern="0" dirty="0">
                <a:solidFill>
                  <a:srgbClr val="231F20"/>
                </a:solidFill>
                <a:latin typeface="Arial"/>
              </a:rPr>
              <a:t>КХ </a:t>
            </a:r>
            <a:r>
              <a:rPr lang="ru-RU" sz="1050" kern="0" dirty="0">
                <a:solidFill>
                  <a:srgbClr val="231F20"/>
                </a:solidFill>
                <a:latin typeface="Arial"/>
              </a:rPr>
              <a:t>семье военно</a:t>
            </a:r>
            <a:r>
              <a:rPr lang="ru-RU" sz="1050" kern="0" spc="-19" dirty="0">
                <a:solidFill>
                  <a:srgbClr val="231F20"/>
                </a:solidFill>
                <a:latin typeface="Arial"/>
              </a:rPr>
              <a:t>с</a:t>
            </a:r>
            <a:r>
              <a:rPr lang="ru-RU" sz="1050" kern="0" dirty="0">
                <a:solidFill>
                  <a:srgbClr val="231F20"/>
                </a:solidFill>
                <a:latin typeface="Arial"/>
              </a:rPr>
              <a:t>л</a:t>
            </a:r>
            <a:r>
              <a:rPr lang="ru-RU" sz="1050" kern="0" spc="-32" dirty="0">
                <a:solidFill>
                  <a:srgbClr val="231F20"/>
                </a:solidFill>
                <a:latin typeface="Arial"/>
              </a:rPr>
              <a:t>у</a:t>
            </a:r>
            <a:r>
              <a:rPr lang="ru-RU" sz="1050" kern="0" spc="-11" dirty="0">
                <a:solidFill>
                  <a:srgbClr val="231F20"/>
                </a:solidFill>
                <a:latin typeface="Arial"/>
              </a:rPr>
              <a:t>ж</a:t>
            </a:r>
            <a:r>
              <a:rPr lang="ru-RU" sz="1050" kern="0" dirty="0">
                <a:solidFill>
                  <a:srgbClr val="231F20"/>
                </a:solidFill>
                <a:latin typeface="Arial"/>
              </a:rPr>
              <a:t>аще</a:t>
            </a:r>
            <a:r>
              <a:rPr lang="ru-RU" sz="1050" kern="0" spc="-26" dirty="0">
                <a:solidFill>
                  <a:srgbClr val="231F20"/>
                </a:solidFill>
                <a:latin typeface="Arial"/>
              </a:rPr>
              <a:t>г</a:t>
            </a:r>
            <a:r>
              <a:rPr lang="ru-RU" sz="1050" kern="0" spc="-16" dirty="0">
                <a:solidFill>
                  <a:srgbClr val="231F20"/>
                </a:solidFill>
                <a:latin typeface="Arial"/>
              </a:rPr>
              <a:t>о</a:t>
            </a:r>
            <a:r>
              <a:rPr lang="ru-RU" sz="1050" kern="0" dirty="0">
                <a:solidFill>
                  <a:srgbClr val="231F20"/>
                </a:solidFill>
                <a:latin typeface="Arial"/>
              </a:rPr>
              <a:t>, умерше</a:t>
            </a:r>
            <a:r>
              <a:rPr lang="ru-RU" sz="1050" kern="0" spc="-26" dirty="0">
                <a:solidFill>
                  <a:srgbClr val="231F20"/>
                </a:solidFill>
                <a:latin typeface="Arial"/>
              </a:rPr>
              <a:t>г</a:t>
            </a:r>
            <a:r>
              <a:rPr lang="ru-RU" sz="1050" kern="0" dirty="0">
                <a:solidFill>
                  <a:srgbClr val="231F20"/>
                </a:solidFill>
                <a:latin typeface="Arial"/>
              </a:rPr>
              <a:t>о или пропавше</a:t>
            </a:r>
            <a:r>
              <a:rPr lang="ru-RU" sz="1050" kern="0" spc="-26" dirty="0">
                <a:solidFill>
                  <a:srgbClr val="231F20"/>
                </a:solidFill>
                <a:latin typeface="Arial"/>
              </a:rPr>
              <a:t>г</a:t>
            </a:r>
            <a:r>
              <a:rPr lang="ru-RU" sz="1050" kern="0" dirty="0">
                <a:solidFill>
                  <a:srgbClr val="231F20"/>
                </a:solidFill>
                <a:latin typeface="Arial"/>
              </a:rPr>
              <a:t>о  </a:t>
            </a:r>
          </a:p>
        </p:txBody>
      </p:sp>
      <p:sp>
        <p:nvSpPr>
          <p:cNvPr id="163" name="Rectangle 163"/>
          <p:cNvSpPr/>
          <p:nvPr/>
        </p:nvSpPr>
        <p:spPr>
          <a:xfrm>
            <a:off x="846696" y="7851025"/>
            <a:ext cx="5651609" cy="328157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1"/>
            <a:r>
              <a:rPr lang="ru-RU" sz="1050" kern="0" dirty="0">
                <a:solidFill>
                  <a:srgbClr val="231F20"/>
                </a:solidFill>
                <a:latin typeface="Arial"/>
              </a:rPr>
              <a:t>б</a:t>
            </a:r>
            <a:r>
              <a:rPr lang="ru-RU" sz="1050" kern="0" spc="-16" dirty="0">
                <a:solidFill>
                  <a:srgbClr val="231F20"/>
                </a:solidFill>
                <a:latin typeface="Arial"/>
              </a:rPr>
              <a:t>е</a:t>
            </a:r>
            <a:r>
              <a:rPr lang="ru-RU" sz="1050" kern="0" dirty="0">
                <a:solidFill>
                  <a:srgbClr val="231F20"/>
                </a:solidFill>
                <a:latin typeface="Arial"/>
              </a:rPr>
              <a:t>з ве</a:t>
            </a:r>
            <a:r>
              <a:rPr lang="ru-RU" sz="1050" kern="0" spc="-11" dirty="0">
                <a:solidFill>
                  <a:srgbClr val="231F20"/>
                </a:solidFill>
                <a:latin typeface="Arial"/>
              </a:rPr>
              <a:t>с</a:t>
            </a:r>
            <a:r>
              <a:rPr lang="ru-RU" sz="1050" kern="0" dirty="0">
                <a:solidFill>
                  <a:srgbClr val="231F20"/>
                </a:solidFill>
                <a:latin typeface="Arial"/>
              </a:rPr>
              <a:t>ти. Возмещение </a:t>
            </a:r>
            <a:r>
              <a:rPr lang="ru-RU" sz="1000" b="1" kern="0" dirty="0">
                <a:solidFill>
                  <a:srgbClr val="0A5E8A"/>
                </a:solidFill>
                <a:latin typeface="Arial"/>
              </a:rPr>
              <a:t>60%</a:t>
            </a:r>
            <a:r>
              <a:rPr lang="ru-RU" sz="1050" kern="0" dirty="0">
                <a:solidFill>
                  <a:srgbClr val="231F20"/>
                </a:solidFill>
                <a:latin typeface="Arial"/>
              </a:rPr>
              <a:t> ра</a:t>
            </a:r>
            <a:r>
              <a:rPr lang="ru-RU" sz="1050" kern="0" spc="-19" dirty="0">
                <a:solidFill>
                  <a:srgbClr val="231F20"/>
                </a:solidFill>
                <a:latin typeface="Arial"/>
              </a:rPr>
              <a:t>с</a:t>
            </a:r>
            <a:r>
              <a:rPr lang="ru-RU" sz="1050" kern="0" spc="-20" dirty="0">
                <a:solidFill>
                  <a:srgbClr val="231F20"/>
                </a:solidFill>
                <a:latin typeface="Arial"/>
              </a:rPr>
              <a:t>х</a:t>
            </a:r>
            <a:r>
              <a:rPr lang="ru-RU" sz="1050" kern="0" dirty="0">
                <a:solidFill>
                  <a:srgbClr val="231F20"/>
                </a:solidFill>
                <a:latin typeface="Arial"/>
              </a:rPr>
              <a:t>одов на оплату </a:t>
            </a:r>
            <a:r>
              <a:rPr lang="ru-RU" sz="1050" kern="0" spc="-16" dirty="0">
                <a:solidFill>
                  <a:srgbClr val="231F20"/>
                </a:solidFill>
                <a:latin typeface="Arial"/>
              </a:rPr>
              <a:t>е</a:t>
            </a:r>
            <a:r>
              <a:rPr lang="ru-RU" sz="1050" kern="0" spc="-20" dirty="0">
                <a:solidFill>
                  <a:srgbClr val="231F20"/>
                </a:solidFill>
                <a:latin typeface="Arial"/>
              </a:rPr>
              <a:t>ж</a:t>
            </a:r>
            <a:r>
              <a:rPr lang="ru-RU" sz="1050" kern="0" dirty="0">
                <a:solidFill>
                  <a:srgbClr val="231F20"/>
                </a:solidFill>
                <a:latin typeface="Arial"/>
              </a:rPr>
              <a:t>еме</a:t>
            </a:r>
            <a:r>
              <a:rPr lang="ru-RU" sz="1050" kern="0" spc="-19" dirty="0">
                <a:solidFill>
                  <a:srgbClr val="231F20"/>
                </a:solidFill>
                <a:latin typeface="Arial"/>
              </a:rPr>
              <a:t>с</a:t>
            </a:r>
            <a:r>
              <a:rPr lang="ru-RU" sz="1050" kern="0" dirty="0">
                <a:solidFill>
                  <a:srgbClr val="231F20"/>
                </a:solidFill>
                <a:latin typeface="Arial"/>
              </a:rPr>
              <a:t>ячных </a:t>
            </a:r>
            <a:r>
              <a:rPr lang="ru-RU" sz="1050" kern="0" spc="-20" dirty="0">
                <a:solidFill>
                  <a:srgbClr val="231F20"/>
                </a:solidFill>
                <a:latin typeface="Arial"/>
              </a:rPr>
              <a:t>к</a:t>
            </a:r>
            <a:r>
              <a:rPr lang="ru-RU" sz="1050" kern="0" dirty="0">
                <a:solidFill>
                  <a:srgbClr val="231F20"/>
                </a:solidFill>
                <a:latin typeface="Arial"/>
              </a:rPr>
              <a:t>оммунальных пла</a:t>
            </a:r>
            <a:r>
              <a:rPr lang="ru-RU" sz="1050" kern="0" spc="-26" dirty="0">
                <a:solidFill>
                  <a:srgbClr val="231F20"/>
                </a:solidFill>
                <a:latin typeface="Arial"/>
              </a:rPr>
              <a:t>т</a:t>
            </a:r>
            <a:r>
              <a:rPr lang="ru-RU" sz="1050" kern="0" spc="-16" dirty="0">
                <a:solidFill>
                  <a:srgbClr val="231F20"/>
                </a:solidFill>
                <a:latin typeface="Arial"/>
              </a:rPr>
              <a:t>е</a:t>
            </a:r>
            <a:r>
              <a:rPr lang="ru-RU" sz="1050" kern="0" spc="-20" dirty="0">
                <a:solidFill>
                  <a:srgbClr val="231F20"/>
                </a:solidFill>
                <a:latin typeface="Arial"/>
              </a:rPr>
              <a:t>ж</a:t>
            </a:r>
            <a:r>
              <a:rPr lang="ru-RU" sz="1050" kern="0" dirty="0">
                <a:solidFill>
                  <a:srgbClr val="231F20"/>
                </a:solidFill>
                <a:latin typeface="Arial"/>
              </a:rPr>
              <a:t>ей, </a:t>
            </a:r>
          </a:p>
          <a:p>
            <a:pPr>
              <a:lnSpc>
                <a:spcPts val="1259"/>
              </a:lnSpc>
            </a:pPr>
            <a:r>
              <a:rPr lang="ru-RU" sz="1050" kern="0" dirty="0">
                <a:solidFill>
                  <a:srgbClr val="231F20"/>
                </a:solidFill>
                <a:latin typeface="Arial"/>
              </a:rPr>
              <a:t>р</a:t>
            </a:r>
            <a:r>
              <a:rPr lang="ru-RU" sz="1050" kern="0" spc="-12" dirty="0">
                <a:solidFill>
                  <a:srgbClr val="231F20"/>
                </a:solidFill>
                <a:latin typeface="Arial"/>
              </a:rPr>
              <a:t>а</a:t>
            </a:r>
            <a:r>
              <a:rPr lang="ru-RU" sz="1050" kern="0" dirty="0">
                <a:solidFill>
                  <a:srgbClr val="231F20"/>
                </a:solidFill>
                <a:latin typeface="Arial"/>
              </a:rPr>
              <a:t>зовых </a:t>
            </a:r>
            <a:r>
              <a:rPr lang="ru-RU" sz="1050" kern="0" spc="-20" dirty="0">
                <a:solidFill>
                  <a:srgbClr val="231F20"/>
                </a:solidFill>
                <a:latin typeface="Arial"/>
              </a:rPr>
              <a:t>к</a:t>
            </a:r>
            <a:r>
              <a:rPr lang="ru-RU" sz="1050" kern="0" dirty="0">
                <a:solidFill>
                  <a:srgbClr val="231F20"/>
                </a:solidFill>
                <a:latin typeface="Arial"/>
              </a:rPr>
              <a:t>оммунальных </a:t>
            </a:r>
            <a:r>
              <a:rPr lang="ru-RU" sz="1050" kern="0" spc="-16" dirty="0">
                <a:solidFill>
                  <a:srgbClr val="231F20"/>
                </a:solidFill>
                <a:latin typeface="Arial"/>
              </a:rPr>
              <a:t>у</a:t>
            </a:r>
            <a:r>
              <a:rPr lang="ru-RU" sz="1050" kern="0" spc="-19" dirty="0">
                <a:solidFill>
                  <a:srgbClr val="231F20"/>
                </a:solidFill>
                <a:latin typeface="Arial"/>
              </a:rPr>
              <a:t>с</a:t>
            </a:r>
            <a:r>
              <a:rPr lang="ru-RU" sz="1050" kern="0" dirty="0">
                <a:solidFill>
                  <a:srgbClr val="231F20"/>
                </a:solidFill>
                <a:latin typeface="Arial"/>
              </a:rPr>
              <a:t>лу</a:t>
            </a:r>
            <a:r>
              <a:rPr lang="ru-RU" sz="1050" kern="0" spc="-48" dirty="0">
                <a:solidFill>
                  <a:srgbClr val="231F20"/>
                </a:solidFill>
                <a:latin typeface="Arial"/>
              </a:rPr>
              <a:t>г</a:t>
            </a:r>
            <a:r>
              <a:rPr lang="ru-RU" sz="1050" kern="0" dirty="0">
                <a:solidFill>
                  <a:srgbClr val="231F20"/>
                </a:solidFill>
                <a:latin typeface="Arial"/>
              </a:rPr>
              <a:t>, ра</a:t>
            </a:r>
            <a:r>
              <a:rPr lang="ru-RU" sz="1050" kern="0" spc="-19" dirty="0">
                <a:solidFill>
                  <a:srgbClr val="231F20"/>
                </a:solidFill>
                <a:latin typeface="Arial"/>
              </a:rPr>
              <a:t>с</a:t>
            </a:r>
            <a:r>
              <a:rPr lang="ru-RU" sz="1050" kern="0" spc="-21" dirty="0">
                <a:solidFill>
                  <a:srgbClr val="231F20"/>
                </a:solidFill>
                <a:latin typeface="Arial"/>
              </a:rPr>
              <a:t>х</a:t>
            </a:r>
            <a:r>
              <a:rPr lang="ru-RU" sz="1050" kern="0" dirty="0">
                <a:solidFill>
                  <a:srgbClr val="231F20"/>
                </a:solidFill>
                <a:latin typeface="Arial"/>
              </a:rPr>
              <a:t>одов на </a:t>
            </a:r>
            <a:r>
              <a:rPr lang="ru-RU" sz="1050" kern="0" spc="-16" dirty="0">
                <a:solidFill>
                  <a:srgbClr val="231F20"/>
                </a:solidFill>
                <a:latin typeface="Arial"/>
              </a:rPr>
              <a:t>у</a:t>
            </a:r>
            <a:r>
              <a:rPr lang="ru-RU" sz="1050" kern="0" spc="-11" dirty="0">
                <a:solidFill>
                  <a:srgbClr val="231F20"/>
                </a:solidFill>
                <a:latin typeface="Arial"/>
              </a:rPr>
              <a:t>с</a:t>
            </a:r>
            <a:r>
              <a:rPr lang="ru-RU" sz="1050" kern="0" dirty="0">
                <a:solidFill>
                  <a:srgbClr val="231F20"/>
                </a:solidFill>
                <a:latin typeface="Arial"/>
              </a:rPr>
              <a:t>танов</a:t>
            </a:r>
            <a:r>
              <a:rPr lang="ru-RU" sz="1050" kern="0" spc="-32" dirty="0">
                <a:solidFill>
                  <a:srgbClr val="231F20"/>
                </a:solidFill>
                <a:latin typeface="Arial"/>
              </a:rPr>
              <a:t>к</a:t>
            </a:r>
            <a:r>
              <a:rPr lang="ru-RU" sz="1050" kern="0" dirty="0">
                <a:solidFill>
                  <a:srgbClr val="231F20"/>
                </a:solidFill>
                <a:latin typeface="Arial"/>
              </a:rPr>
              <a:t>у </a:t>
            </a:r>
            <a:r>
              <a:rPr lang="ru-RU" sz="1050" kern="0" spc="-11" dirty="0">
                <a:solidFill>
                  <a:srgbClr val="231F20"/>
                </a:solidFill>
                <a:latin typeface="Arial"/>
              </a:rPr>
              <a:t>с</a:t>
            </a:r>
            <a:r>
              <a:rPr lang="ru-RU" sz="1050" kern="0" dirty="0">
                <a:solidFill>
                  <a:srgbClr val="231F20"/>
                </a:solidFill>
                <a:latin typeface="Arial"/>
              </a:rPr>
              <a:t>тационарно</a:t>
            </a:r>
            <a:r>
              <a:rPr lang="ru-RU" sz="1050" kern="0" spc="-26" dirty="0">
                <a:solidFill>
                  <a:srgbClr val="231F20"/>
                </a:solidFill>
                <a:latin typeface="Arial"/>
              </a:rPr>
              <a:t>г</a:t>
            </a:r>
            <a:r>
              <a:rPr lang="ru-RU" sz="1050" kern="0" dirty="0">
                <a:solidFill>
                  <a:srgbClr val="231F20"/>
                </a:solidFill>
                <a:latin typeface="Arial"/>
              </a:rPr>
              <a:t>о </a:t>
            </a:r>
            <a:r>
              <a:rPr lang="ru-RU" sz="1050" kern="0" spc="-26" dirty="0">
                <a:solidFill>
                  <a:srgbClr val="231F20"/>
                </a:solidFill>
                <a:latin typeface="Arial"/>
              </a:rPr>
              <a:t>г</a:t>
            </a:r>
            <a:r>
              <a:rPr lang="ru-RU" sz="1050" kern="0" dirty="0">
                <a:solidFill>
                  <a:srgbClr val="231F20"/>
                </a:solidFill>
                <a:latin typeface="Arial"/>
              </a:rPr>
              <a:t>ородс</a:t>
            </a:r>
            <a:r>
              <a:rPr lang="ru-RU" sz="1050" kern="0" spc="-20" dirty="0">
                <a:solidFill>
                  <a:srgbClr val="231F20"/>
                </a:solidFill>
                <a:latin typeface="Arial"/>
              </a:rPr>
              <a:t>к</a:t>
            </a:r>
            <a:r>
              <a:rPr lang="ru-RU" sz="1050" kern="0" dirty="0">
                <a:solidFill>
                  <a:srgbClr val="231F20"/>
                </a:solidFill>
                <a:latin typeface="Arial"/>
              </a:rPr>
              <a:t>о</a:t>
            </a:r>
            <a:r>
              <a:rPr lang="ru-RU" sz="1050" kern="0" spc="-26" dirty="0">
                <a:solidFill>
                  <a:srgbClr val="231F20"/>
                </a:solidFill>
                <a:latin typeface="Arial"/>
              </a:rPr>
              <a:t>г</a:t>
            </a:r>
            <a:r>
              <a:rPr lang="ru-RU" sz="1050" kern="0" dirty="0">
                <a:solidFill>
                  <a:srgbClr val="231F20"/>
                </a:solidFill>
                <a:latin typeface="Arial"/>
              </a:rPr>
              <a:t>о </a:t>
            </a:r>
            <a:r>
              <a:rPr lang="ru-RU" sz="1050" kern="0" spc="-26" dirty="0">
                <a:solidFill>
                  <a:srgbClr val="231F20"/>
                </a:solidFill>
                <a:latin typeface="Arial"/>
              </a:rPr>
              <a:t>т</a:t>
            </a:r>
            <a:r>
              <a:rPr lang="ru-RU" sz="1050" kern="0" spc="-12" dirty="0">
                <a:solidFill>
                  <a:srgbClr val="231F20"/>
                </a:solidFill>
                <a:latin typeface="Arial"/>
              </a:rPr>
              <a:t>е</a:t>
            </a:r>
            <a:r>
              <a:rPr lang="ru-RU" sz="1050" kern="0" dirty="0">
                <a:solidFill>
                  <a:srgbClr val="231F20"/>
                </a:solidFill>
                <a:latin typeface="Arial"/>
              </a:rPr>
              <a:t>лефона</a:t>
            </a:r>
          </a:p>
        </p:txBody>
      </p:sp>
      <p:sp>
        <p:nvSpPr>
          <p:cNvPr id="164" name="Rectangle 164"/>
          <p:cNvSpPr/>
          <p:nvPr/>
        </p:nvSpPr>
        <p:spPr>
          <a:xfrm>
            <a:off x="973895" y="8450951"/>
            <a:ext cx="6069625" cy="76911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269132"/>
            <a:r>
              <a:rPr lang="ru-RU" sz="1000" kern="0" dirty="0">
                <a:solidFill>
                  <a:srgbClr val="58595B"/>
                </a:solidFill>
                <a:latin typeface="Arial"/>
              </a:rPr>
              <a:t>Для получения мер поддержки необходимо обратиться в клиен</a:t>
            </a:r>
            <a:r>
              <a:rPr lang="ru-RU" sz="1000" kern="0" spc="-13" dirty="0">
                <a:solidFill>
                  <a:srgbClr val="58595B"/>
                </a:solidFill>
                <a:latin typeface="Arial"/>
              </a:rPr>
              <a:t>т</a:t>
            </a:r>
            <a:r>
              <a:rPr lang="ru-RU" sz="1000" kern="0" dirty="0">
                <a:solidFill>
                  <a:srgbClr val="58595B"/>
                </a:solidFill>
                <a:latin typeface="Arial"/>
              </a:rPr>
              <a:t>с</a:t>
            </a:r>
            <a:r>
              <a:rPr lang="ru-RU" sz="1000" kern="0" spc="-20" dirty="0">
                <a:solidFill>
                  <a:srgbClr val="58595B"/>
                </a:solidFill>
                <a:latin typeface="Arial"/>
              </a:rPr>
              <a:t>к</a:t>
            </a:r>
            <a:r>
              <a:rPr lang="ru-RU" sz="1000" kern="0" dirty="0">
                <a:solidFill>
                  <a:srgbClr val="58595B"/>
                </a:solidFill>
                <a:latin typeface="Arial"/>
              </a:rPr>
              <a:t>ую сл</a:t>
            </a:r>
            <a:r>
              <a:rPr lang="ru-RU" sz="1000" kern="0" spc="-21" dirty="0">
                <a:solidFill>
                  <a:srgbClr val="58595B"/>
                </a:solidFill>
                <a:latin typeface="Arial"/>
              </a:rPr>
              <a:t>у</a:t>
            </a:r>
            <a:r>
              <a:rPr lang="ru-RU" sz="1000" kern="0" dirty="0">
                <a:solidFill>
                  <a:srgbClr val="58595B"/>
                </a:solidFill>
                <a:latin typeface="Arial"/>
              </a:rPr>
              <a:t>жбу </a:t>
            </a:r>
          </a:p>
          <a:p>
            <a:pPr>
              <a:lnSpc>
                <a:spcPts val="1200"/>
              </a:lnSpc>
              <a:tabLst>
                <a:tab pos="5943352" algn="l"/>
              </a:tabLst>
            </a:pPr>
            <a:r>
              <a:rPr lang="ru-RU" sz="1000" kern="0" dirty="0">
                <a:solidFill>
                  <a:srgbClr val="58595B"/>
                </a:solidFill>
                <a:latin typeface="Arial"/>
              </a:rPr>
              <a:t>Социально</a:t>
            </a:r>
            <a:r>
              <a:rPr lang="ru-RU" sz="1000" kern="0" spc="-14" dirty="0">
                <a:solidFill>
                  <a:srgbClr val="58595B"/>
                </a:solidFill>
                <a:latin typeface="Arial"/>
              </a:rPr>
              <a:t>г</a:t>
            </a:r>
            <a:r>
              <a:rPr lang="ru-RU" sz="1000" kern="0" dirty="0">
                <a:solidFill>
                  <a:srgbClr val="58595B"/>
                </a:solidFill>
                <a:latin typeface="Arial"/>
              </a:rPr>
              <a:t>о фонда России, мно</a:t>
            </a:r>
            <a:r>
              <a:rPr lang="ru-RU" sz="1000" kern="0" spc="-14" dirty="0">
                <a:solidFill>
                  <a:srgbClr val="58595B"/>
                </a:solidFill>
                <a:latin typeface="Arial"/>
              </a:rPr>
              <a:t>г</a:t>
            </a:r>
            <a:r>
              <a:rPr lang="ru-RU" sz="1000" kern="0" dirty="0">
                <a:solidFill>
                  <a:srgbClr val="58595B"/>
                </a:solidFill>
                <a:latin typeface="Arial"/>
              </a:rPr>
              <a:t>офункциональный центр либо на по</a:t>
            </a:r>
            <a:r>
              <a:rPr lang="ru-RU" sz="1000" kern="0" spc="-11" dirty="0">
                <a:solidFill>
                  <a:srgbClr val="58595B"/>
                </a:solidFill>
                <a:latin typeface="Arial"/>
              </a:rPr>
              <a:t>р</a:t>
            </a:r>
            <a:r>
              <a:rPr lang="ru-RU" sz="1000" kern="0" dirty="0">
                <a:solidFill>
                  <a:srgbClr val="58595B"/>
                </a:solidFill>
                <a:latin typeface="Arial"/>
              </a:rPr>
              <a:t>та</a:t>
            </a:r>
            <a:r>
              <a:rPr lang="ru-RU" sz="1000" kern="0" spc="110" dirty="0">
                <a:solidFill>
                  <a:srgbClr val="58595B"/>
                </a:solidFill>
                <a:latin typeface="Arial"/>
              </a:rPr>
              <a:t>л</a:t>
            </a:r>
            <a:r>
              <a:rPr lang="ru-RU" sz="1000" kern="0" dirty="0">
                <a:solidFill>
                  <a:srgbClr val="58595B"/>
                </a:solidFill>
                <a:latin typeface="Arial"/>
              </a:rPr>
              <a:t> 	. </a:t>
            </a:r>
          </a:p>
          <a:p>
            <a:pPr marL="183921">
              <a:lnSpc>
                <a:spcPts val="1200"/>
              </a:lnSpc>
            </a:pPr>
            <a:r>
              <a:rPr lang="ru-RU" sz="1000" kern="0" dirty="0">
                <a:solidFill>
                  <a:srgbClr val="58595B"/>
                </a:solidFill>
                <a:latin typeface="Arial"/>
              </a:rPr>
              <a:t>Если пенсию военносл</a:t>
            </a:r>
            <a:r>
              <a:rPr lang="ru-RU" sz="1000" kern="0" spc="-21" dirty="0">
                <a:solidFill>
                  <a:srgbClr val="58595B"/>
                </a:solidFill>
                <a:latin typeface="Arial"/>
              </a:rPr>
              <a:t>у</a:t>
            </a:r>
            <a:r>
              <a:rPr lang="ru-RU" sz="1000" kern="0" dirty="0">
                <a:solidFill>
                  <a:srgbClr val="58595B"/>
                </a:solidFill>
                <a:latin typeface="Arial"/>
              </a:rPr>
              <a:t>жащему или е</a:t>
            </a:r>
            <a:r>
              <a:rPr lang="ru-RU" sz="1000" kern="0" spc="-14" dirty="0">
                <a:solidFill>
                  <a:srgbClr val="58595B"/>
                </a:solidFill>
                <a:latin typeface="Arial"/>
              </a:rPr>
              <a:t>г</a:t>
            </a:r>
            <a:r>
              <a:rPr lang="ru-RU" sz="1000" kern="0" dirty="0">
                <a:solidFill>
                  <a:srgbClr val="58595B"/>
                </a:solidFill>
                <a:latin typeface="Arial"/>
              </a:rPr>
              <a:t>о семье выплачива</a:t>
            </a:r>
            <a:r>
              <a:rPr lang="ru-RU" sz="1000" kern="0" spc="-11" dirty="0">
                <a:solidFill>
                  <a:srgbClr val="58595B"/>
                </a:solidFill>
                <a:latin typeface="Arial"/>
              </a:rPr>
              <a:t>е</a:t>
            </a:r>
            <a:r>
              <a:rPr lang="ru-RU" sz="1000" kern="0" dirty="0">
                <a:solidFill>
                  <a:srgbClr val="58595B"/>
                </a:solidFill>
                <a:latin typeface="Arial"/>
              </a:rPr>
              <a:t>т силовое ведомство </a:t>
            </a:r>
          </a:p>
          <a:p>
            <a:pPr marL="278879">
              <a:lnSpc>
                <a:spcPts val="1200"/>
              </a:lnSpc>
            </a:pPr>
            <a:r>
              <a:rPr lang="ru-RU" sz="1000" kern="0" dirty="0">
                <a:solidFill>
                  <a:srgbClr val="58595B"/>
                </a:solidFill>
                <a:latin typeface="Arial"/>
              </a:rPr>
              <a:t>(Минобороны, Росгвардия и др.), за ежемесячной денежной компенсацией и </a:t>
            </a:r>
          </a:p>
          <a:p>
            <a:pPr marL="330294">
              <a:lnSpc>
                <a:spcPts val="1200"/>
              </a:lnSpc>
            </a:pPr>
            <a:r>
              <a:rPr lang="ru-RU" sz="1000" kern="0" dirty="0">
                <a:solidFill>
                  <a:srgbClr val="58595B"/>
                </a:solidFill>
                <a:latin typeface="Arial"/>
              </a:rPr>
              <a:t>ежемесячным пособием на д</a:t>
            </a:r>
            <a:r>
              <a:rPr lang="ru-RU" sz="1000" kern="0" spc="-11" dirty="0">
                <a:solidFill>
                  <a:srgbClr val="58595B"/>
                </a:solidFill>
                <a:latin typeface="Arial"/>
              </a:rPr>
              <a:t>е</a:t>
            </a:r>
            <a:r>
              <a:rPr lang="ru-RU" sz="1000" kern="0" spc="-13" dirty="0">
                <a:solidFill>
                  <a:srgbClr val="58595B"/>
                </a:solidFill>
                <a:latin typeface="Arial"/>
              </a:rPr>
              <a:t>т</a:t>
            </a:r>
            <a:r>
              <a:rPr lang="ru-RU" sz="1000" kern="0" dirty="0">
                <a:solidFill>
                  <a:srgbClr val="58595B"/>
                </a:solidFill>
                <a:latin typeface="Arial"/>
              </a:rPr>
              <a:t>ей следует обращаться в силовое ведомство</a:t>
            </a:r>
          </a:p>
        </p:txBody>
      </p:sp>
      <p:sp>
        <p:nvSpPr>
          <p:cNvPr id="165" name="Rectangle 165"/>
          <p:cNvSpPr/>
          <p:nvPr/>
        </p:nvSpPr>
        <p:spPr>
          <a:xfrm>
            <a:off x="1676009" y="9925436"/>
            <a:ext cx="2383690" cy="15382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ru-RU" sz="1000" kern="0" spc="-45" dirty="0">
                <a:solidFill>
                  <a:srgbClr val="231F20"/>
                </a:solidFill>
                <a:latin typeface="Arial"/>
              </a:rPr>
              <a:t>У</a:t>
            </a:r>
            <a:r>
              <a:rPr lang="ru-RU" sz="1000" kern="0" dirty="0">
                <a:solidFill>
                  <a:srgbClr val="231F20"/>
                </a:solidFill>
                <a:latin typeface="Arial"/>
              </a:rPr>
              <a:t>знай</a:t>
            </a:r>
            <a:r>
              <a:rPr lang="ru-RU" sz="1000" kern="0" spc="-24" dirty="0">
                <a:solidFill>
                  <a:srgbClr val="231F20"/>
                </a:solidFill>
                <a:latin typeface="Arial"/>
              </a:rPr>
              <a:t>т</a:t>
            </a:r>
            <a:r>
              <a:rPr lang="ru-RU" sz="1000" kern="0" dirty="0">
                <a:solidFill>
                  <a:srgbClr val="231F20"/>
                </a:solidFill>
                <a:latin typeface="Arial"/>
              </a:rPr>
              <a:t>е больше на официальном сай</a:t>
            </a:r>
            <a:r>
              <a:rPr lang="ru-RU" sz="1000" kern="0" spc="-24" dirty="0">
                <a:solidFill>
                  <a:srgbClr val="231F20"/>
                </a:solidFill>
                <a:latin typeface="Arial"/>
              </a:rPr>
              <a:t>те</a:t>
            </a:r>
          </a:p>
        </p:txBody>
      </p:sp>
    </p:spTree>
    <p:extLst>
      <p:ext uri="{BB962C8B-B14F-4D97-AF65-F5344CB8AC3E}">
        <p14:creationId xmlns:p14="http://schemas.microsoft.com/office/powerpoint/2010/main" val="8662455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A2B1B5-FA3B-4100-8396-25C1537A0A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2D17BB9-A157-46CA-AC83-B9D5D8611C8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6D84823-5D4B-4B57-86C3-DF9964E69A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30" y="0"/>
            <a:ext cx="7461440" cy="1069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16425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" descr="C:\Users\tausi\OneDrive\Рабочий стол\Анонс.png">
            <a:extLst>
              <a:ext uri="{FF2B5EF4-FFF2-40B4-BE49-F238E27FC236}">
                <a16:creationId xmlns:a16="http://schemas.microsoft.com/office/drawing/2014/main" id="{CA51A56D-6919-4A8D-8F37-4435846CF3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65" y="-14596"/>
            <a:ext cx="7597872" cy="1096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20">
            <a:extLst>
              <a:ext uri="{FF2B5EF4-FFF2-40B4-BE49-F238E27FC236}">
                <a16:creationId xmlns:a16="http://schemas.microsoft.com/office/drawing/2014/main" id="{018FC516-ADC9-466F-A985-0B9FC5F681C9}"/>
              </a:ext>
            </a:extLst>
          </p:cNvPr>
          <p:cNvSpPr txBox="1"/>
          <p:nvPr/>
        </p:nvSpPr>
        <p:spPr>
          <a:xfrm>
            <a:off x="382661" y="1808108"/>
            <a:ext cx="3395589" cy="110261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indent="64135">
              <a:lnSpc>
                <a:spcPct val="98000"/>
              </a:lnSpc>
            </a:pPr>
            <a:endParaRPr lang="ru-RU" sz="1100" dirty="0">
              <a:effectLst/>
              <a:latin typeface="Tahoma" panose="020B0604030504040204" pitchFamily="34" charset="0"/>
              <a:ea typeface="Tahoma" panose="020B0604030504040204" pitchFamily="34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63DE502-32F4-4771-8371-CBE8C957D4EF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9536" y="546100"/>
            <a:ext cx="6768337" cy="5440161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8B1A5FE-F7C2-43A0-BDCB-A2E79DC04B37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84792" y="6184900"/>
            <a:ext cx="6887617" cy="376854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8801" y="382690"/>
            <a:ext cx="6912873" cy="554186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7604" y="5895512"/>
            <a:ext cx="6914806" cy="4057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19752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B1E9C42F-3F95-DD18-CFFA-B546590C6E3C}"/>
              </a:ext>
            </a:extLst>
          </p:cNvPr>
          <p:cNvSpPr/>
          <p:nvPr/>
        </p:nvSpPr>
        <p:spPr>
          <a:xfrm>
            <a:off x="-14544" y="0"/>
            <a:ext cx="7556500" cy="106934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3" name="Объект 2">
            <a:extLst>
              <a:ext uri="{FF2B5EF4-FFF2-40B4-BE49-F238E27FC236}">
                <a16:creationId xmlns:a16="http://schemas.microsoft.com/office/drawing/2014/main" id="{D1B04151-C07D-3C98-5255-C94F3D2DD15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09117715"/>
              </p:ext>
            </p:extLst>
          </p:nvPr>
        </p:nvGraphicFramePr>
        <p:xfrm>
          <a:off x="346075" y="863600"/>
          <a:ext cx="6862763" cy="8964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9" name="Document" r:id="rId3" imgW="6862255" imgH="8965034" progId="Word.Document.12">
                  <p:embed/>
                </p:oleObj>
              </mc:Choice>
              <mc:Fallback>
                <p:oleObj name="Document" r:id="rId3" imgW="6862255" imgH="8965034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46075" y="863600"/>
                        <a:ext cx="6862763" cy="89646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8446524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6006558-7B79-16E8-BF07-F1EF7D408E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D337DF95-7892-97B0-911C-CE88090694C4}"/>
              </a:ext>
            </a:extLst>
          </p:cNvPr>
          <p:cNvSpPr/>
          <p:nvPr/>
        </p:nvSpPr>
        <p:spPr>
          <a:xfrm>
            <a:off x="0" y="0"/>
            <a:ext cx="7556500" cy="106934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5" name="Объект 4">
            <a:extLst>
              <a:ext uri="{FF2B5EF4-FFF2-40B4-BE49-F238E27FC236}">
                <a16:creationId xmlns:a16="http://schemas.microsoft.com/office/drawing/2014/main" id="{F4E2368A-CAF1-15F9-7463-73220690701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86218064"/>
              </p:ext>
            </p:extLst>
          </p:nvPr>
        </p:nvGraphicFramePr>
        <p:xfrm>
          <a:off x="190068" y="393700"/>
          <a:ext cx="7176364" cy="937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3" name="Document" r:id="rId3" imgW="6862255" imgH="8963234" progId="Word.Document.12">
                  <p:embed/>
                </p:oleObj>
              </mc:Choice>
              <mc:Fallback>
                <p:oleObj name="Document" r:id="rId3" imgW="6862255" imgH="8963234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90068" y="393700"/>
                        <a:ext cx="7176364" cy="9372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1819438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1E728FF-8D40-8F64-1939-4825286860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302B11C5-3BB2-82C5-BAFD-3F19472CAC5D}"/>
              </a:ext>
            </a:extLst>
          </p:cNvPr>
          <p:cNvSpPr/>
          <p:nvPr/>
        </p:nvSpPr>
        <p:spPr>
          <a:xfrm>
            <a:off x="0" y="0"/>
            <a:ext cx="7556500" cy="106934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3" name="Объект 2">
            <a:extLst>
              <a:ext uri="{FF2B5EF4-FFF2-40B4-BE49-F238E27FC236}">
                <a16:creationId xmlns:a16="http://schemas.microsoft.com/office/drawing/2014/main" id="{7CE6266C-9EC4-CF93-7819-F6A169874B3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43195279"/>
              </p:ext>
            </p:extLst>
          </p:nvPr>
        </p:nvGraphicFramePr>
        <p:xfrm>
          <a:off x="213688" y="317500"/>
          <a:ext cx="7129123" cy="9220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7" name="Document" r:id="rId3" imgW="6862255" imgH="8875776" progId="Word.Document.12">
                  <p:embed/>
                </p:oleObj>
              </mc:Choice>
              <mc:Fallback>
                <p:oleObj name="Document" r:id="rId3" imgW="6862255" imgH="8875776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3688" y="317500"/>
                        <a:ext cx="7129123" cy="9220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856264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 descr="C:\Users\tausi\OneDrive\Рабочий стол\Анонс.png">
            <a:extLst>
              <a:ext uri="{FF2B5EF4-FFF2-40B4-BE49-F238E27FC236}">
                <a16:creationId xmlns:a16="http://schemas.microsoft.com/office/drawing/2014/main" id="{74CABB05-B19E-4D5C-819F-8B6E174F81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024" y="-223815"/>
            <a:ext cx="7578524" cy="10932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49D76C5-E4E1-4A71-A1F4-09BAC15125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4199" y="393700"/>
            <a:ext cx="5594249" cy="861774"/>
          </a:xfrm>
        </p:spPr>
        <p:txBody>
          <a:bodyPr/>
          <a:lstStyle/>
          <a:p>
            <a:pPr algn="ctr"/>
            <a:r>
              <a:rPr kumimoji="0" lang="ru-RU" sz="2800" b="1" i="1" u="none" strike="noStrike" kern="0" cap="none" spc="-1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       </a:t>
            </a:r>
            <a:br>
              <a:rPr kumimoji="0" lang="ru-RU" sz="2800" b="1" i="1" u="none" strike="noStrike" kern="0" cap="none" spc="-1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</a:br>
            <a:r>
              <a:rPr kumimoji="0" lang="ru-RU" sz="2800" b="1" i="1" u="none" strike="noStrike" kern="0" cap="none" spc="-1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Денежные</a:t>
            </a:r>
            <a:r>
              <a:rPr kumimoji="0" lang="ru-RU" sz="2800" b="1" i="1" u="none" strike="noStrike" kern="0" cap="none" spc="-25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 </a:t>
            </a:r>
            <a:r>
              <a:rPr kumimoji="0" lang="ru-RU" sz="2800" b="1" i="1" u="none" strike="noStrike" kern="0" cap="none" spc="-5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выплаты</a:t>
            </a:r>
            <a:endParaRPr lang="ru-RU" dirty="0">
              <a:solidFill>
                <a:schemeClr val="accent1"/>
              </a:solidFill>
            </a:endParaRP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8FE2576-C5B1-4D49-9194-C26DA74FA8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49250" y="1255474"/>
            <a:ext cx="6781800" cy="8822928"/>
          </a:xfrm>
        </p:spPr>
        <p:txBody>
          <a:bodyPr/>
          <a:lstStyle/>
          <a:p>
            <a:pPr marL="186055" marR="538480" lvl="0" indent="0" algn="l" defTabSz="914400" rtl="0" eaLnBrk="1" fontAlgn="auto" latinLnBrk="0" hangingPunct="1">
              <a:lnSpc>
                <a:spcPts val="161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96545" algn="l"/>
              </a:tabLst>
              <a:defRPr/>
            </a:pPr>
            <a:endParaRPr lang="ru-RU" sz="1800" dirty="0">
              <a:solidFill>
                <a:srgbClr val="7030A0"/>
              </a:solidFill>
              <a:latin typeface="Times New Roman" panose="02020603050405020304" pitchFamily="18" charset="0"/>
            </a:endParaRPr>
          </a:p>
          <a:p>
            <a:pPr algn="l" rtl="0"/>
            <a:endParaRPr lang="ru-RU" sz="1400" dirty="0">
              <a:latin typeface="Times New Roman" panose="02020603050405020304" pitchFamily="18" charset="0"/>
            </a:endParaRPr>
          </a:p>
          <a:p>
            <a:pPr algn="l" rtl="0"/>
            <a:endParaRPr lang="ru-RU" sz="1400" dirty="0">
              <a:latin typeface="Times New Roman" panose="02020603050405020304" pitchFamily="18" charset="0"/>
            </a:endParaRPr>
          </a:p>
          <a:p>
            <a:pPr algn="l" rtl="0"/>
            <a:r>
              <a:rPr lang="ru-RU" sz="1400" dirty="0">
                <a:latin typeface="Times New Roman" panose="02020603050405020304" pitchFamily="18" charset="0"/>
              </a:rPr>
              <a:t> </a:t>
            </a:r>
          </a:p>
          <a:p>
            <a:pPr algn="l" rtl="0"/>
            <a:endParaRPr lang="ru-RU" sz="1800" dirty="0">
              <a:solidFill>
                <a:srgbClr val="7030A0"/>
              </a:solidFill>
              <a:latin typeface="Times New Roman" panose="02020603050405020304" pitchFamily="18" charset="0"/>
            </a:endParaRPr>
          </a:p>
          <a:p>
            <a:pPr algn="l" rtl="0"/>
            <a:endParaRPr lang="ru-RU" sz="800" dirty="0">
              <a:solidFill>
                <a:srgbClr val="7030A0"/>
              </a:solidFill>
              <a:latin typeface="Times New Roman" panose="02020603050405020304" pitchFamily="18" charset="0"/>
            </a:endParaRPr>
          </a:p>
          <a:p>
            <a:pPr algn="l" rtl="0"/>
            <a:endParaRPr lang="ru-RU" sz="800" dirty="0">
              <a:solidFill>
                <a:srgbClr val="7030A0"/>
              </a:solidFill>
              <a:latin typeface="Times New Roman" panose="02020603050405020304" pitchFamily="18" charset="0"/>
            </a:endParaRPr>
          </a:p>
          <a:p>
            <a:pPr algn="l" rtl="0"/>
            <a:endParaRPr lang="ru-RU" sz="1800" dirty="0">
              <a:solidFill>
                <a:srgbClr val="7030A0"/>
              </a:solidFill>
              <a:latin typeface="Times New Roman" panose="02020603050405020304" pitchFamily="18" charset="0"/>
            </a:endParaRPr>
          </a:p>
          <a:p>
            <a:pPr algn="l" rtl="0"/>
            <a:r>
              <a:rPr lang="ru-RU" sz="1800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endParaRPr lang="ru-RU" sz="900" dirty="0">
              <a:solidFill>
                <a:srgbClr val="7030A0"/>
              </a:solidFill>
              <a:latin typeface="Times New Roman" panose="02020603050405020304" pitchFamily="18" charset="0"/>
            </a:endParaRPr>
          </a:p>
          <a:p>
            <a:pPr algn="l" rtl="0"/>
            <a:endParaRPr kumimoji="0" lang="ru-RU" sz="9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algn="ctr" rtl="0"/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algn="ctr" rtl="0"/>
            <a:r>
              <a:rPr lang="ru-RU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(п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остановление  Правительства Республики Северная Осетия-Алания </a:t>
            </a:r>
          </a:p>
          <a:p>
            <a:pPr algn="ctr" rtl="0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 29 февраля 2024 года № 88 «Об утверждении порядка предоставления единовременной денежной выплаты гражданам, заключившим контракт с Министерством обороны Российской Федерации»)</a:t>
            </a:r>
            <a:endParaRPr lang="ru-RU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r>
              <a:rPr lang="ru-RU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КАТЕГОРИИ</a:t>
            </a:r>
            <a:r>
              <a:rPr lang="ru-RU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</a:p>
          <a:p>
            <a:pPr indent="360000" algn="just"/>
            <a:r>
              <a:rPr lang="ru-RU" sz="15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граждане Российской Федерации, </a:t>
            </a:r>
            <a:r>
              <a:rPr lang="ru-RU" sz="1500" dirty="0">
                <a:latin typeface="Times New Roman" panose="02020603050405020304" pitchFamily="18" charset="0"/>
              </a:rPr>
              <a:t>призванные военными комиссариатами Республики Северная Осетия - Алания на военную службу по   мобилизации в  Вооруженные  Силы  Российской Федерации, заключившие контракт в период  с 3 февраля 2026 года по 31 декабря 2026 года, сроком на один год и более для выполнения задач СВО ;</a:t>
            </a:r>
          </a:p>
          <a:p>
            <a:pPr indent="360000" algn="just"/>
            <a:r>
              <a:rPr lang="ru-RU" sz="1500" dirty="0">
                <a:latin typeface="Times New Roman" panose="02020603050405020304" pitchFamily="18" charset="0"/>
              </a:rPr>
              <a:t>военнослужащие, проходившие военную службу по призыву в Вооруженных силах Российской Федерации, заключившие контракт с 3 февраля 2026 года  по 31 декабря 2026 года сроком на один год и более для выполнения задач СВО;</a:t>
            </a:r>
          </a:p>
          <a:p>
            <a:pPr indent="360000" algn="just"/>
            <a:r>
              <a:rPr lang="ru-RU" sz="1500" dirty="0">
                <a:latin typeface="Times New Roman" panose="02020603050405020304" pitchFamily="18" charset="0"/>
              </a:rPr>
              <a:t>иные граждане Российской Федерации и иностранные граждане, заключившие контракт с 3 февраля 2026 года по 31 декабря 2026 года сроком на один год и более для выполнения задач СВО через пункт отбора граждан на военную службу по контракту (1 разряда) г. Владикавказа.</a:t>
            </a:r>
          </a:p>
          <a:p>
            <a:pPr indent="360000" algn="just"/>
            <a:r>
              <a:rPr lang="ru-RU" sz="1500" dirty="0">
                <a:latin typeface="Times New Roman" panose="02020603050405020304" pitchFamily="18" charset="0"/>
              </a:rPr>
              <a:t>Единовременная выплата устанавливается в размере 400 000 рублей гражданам, указанным в первом абзаце, а также гражданам, которые на день заключения контракта о прохождении военной службы в Вооруженных Силах Российской Федерации отбывали наказание в виде лишения свободы. </a:t>
            </a:r>
          </a:p>
          <a:p>
            <a:pPr indent="360000" algn="just"/>
            <a:r>
              <a:rPr lang="ru-RU" sz="1500" dirty="0">
                <a:latin typeface="Times New Roman" panose="02020603050405020304" pitchFamily="18" charset="0"/>
              </a:rPr>
              <a:t>Единовременная выплата устанавливается в размере 2 100 000 рублей гражданам, указанным во втором и третьем абзацах, за исключением граждан, которые на день заключения контракта о прохождении военной службы в Вооруженных Силах Российской Федерации отбывали наказание в виде лишения свободы. </a:t>
            </a:r>
          </a:p>
          <a:p>
            <a:pPr algn="just"/>
            <a:endParaRPr lang="ru-RU" dirty="0">
              <a:latin typeface="Times New Roman" panose="02020603050405020304" pitchFamily="18" charset="0"/>
            </a:endParaRPr>
          </a:p>
          <a:p>
            <a:pPr algn="just"/>
            <a:r>
              <a:rPr lang="ru-RU" dirty="0">
                <a:latin typeface="Times New Roman" panose="02020603050405020304" pitchFamily="18" charset="0"/>
              </a:rPr>
              <a:t>        </a:t>
            </a:r>
            <a:endParaRPr lang="ru-RU" sz="1400" kern="1200" spc="-5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D002628-9345-4D1D-B420-6E673C465D95}"/>
              </a:ext>
            </a:extLst>
          </p:cNvPr>
          <p:cNvSpPr txBox="1"/>
          <p:nvPr/>
        </p:nvSpPr>
        <p:spPr>
          <a:xfrm>
            <a:off x="684939" y="1086616"/>
            <a:ext cx="61556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13750DC-45FE-4A77-B733-298391F9B12F}"/>
              </a:ext>
            </a:extLst>
          </p:cNvPr>
          <p:cNvSpPr txBox="1"/>
          <p:nvPr/>
        </p:nvSpPr>
        <p:spPr>
          <a:xfrm>
            <a:off x="684939" y="93827"/>
            <a:ext cx="6094602" cy="646331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800" b="1" dirty="0"/>
              <a:t>Министерство труда и социального развития Республики Северная Осетия-Алания</a:t>
            </a:r>
          </a:p>
        </p:txBody>
      </p:sp>
      <p:sp>
        <p:nvSpPr>
          <p:cNvPr id="10" name="Скругленный прямоугольник 3">
            <a:extLst>
              <a:ext uri="{FF2B5EF4-FFF2-40B4-BE49-F238E27FC236}">
                <a16:creationId xmlns:a16="http://schemas.microsoft.com/office/drawing/2014/main" id="{4EC49FB3-5E66-452D-A0E1-F3B2760D32A1}"/>
              </a:ext>
            </a:extLst>
          </p:cNvPr>
          <p:cNvSpPr/>
          <p:nvPr/>
        </p:nvSpPr>
        <p:spPr>
          <a:xfrm>
            <a:off x="577850" y="1424332"/>
            <a:ext cx="6400800" cy="2019629"/>
          </a:xfrm>
          <a:prstGeom prst="roundRect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ru-RU" b="1" dirty="0">
                <a:latin typeface="Times New Roman" panose="02020603050405020304" pitchFamily="18" charset="0"/>
              </a:rPr>
              <a:t>Выплата в размере  300 000, 400 000, 1 млн</a:t>
            </a:r>
          </a:p>
          <a:p>
            <a:pPr algn="ctr" rtl="0"/>
            <a:r>
              <a:rPr lang="ru-RU" b="1" dirty="0">
                <a:latin typeface="Times New Roman" panose="02020603050405020304" pitchFamily="18" charset="0"/>
              </a:rPr>
              <a:t>рублей осуществляется Министерством труда и социального развития Республики Северная Осетия-Алания на основании списков, предоставленных военным комиссариатом Республики Северная Осетия-Алания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48584A8-1486-418A-953E-EBBCB633F3F4}"/>
              </a:ext>
            </a:extLst>
          </p:cNvPr>
          <p:cNvSpPr txBox="1"/>
          <p:nvPr/>
        </p:nvSpPr>
        <p:spPr>
          <a:xfrm>
            <a:off x="1810081" y="9426408"/>
            <a:ext cx="3936337" cy="78483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500" b="1" dirty="0" err="1">
                <a:latin typeface="Arial"/>
                <a:cs typeface="Arial"/>
              </a:rPr>
              <a:t>еmail</a:t>
            </a:r>
            <a:r>
              <a:rPr lang="ru-RU" sz="1500" b="1" dirty="0">
                <a:latin typeface="Arial"/>
                <a:cs typeface="Arial"/>
              </a:rPr>
              <a:t>: </a:t>
            </a:r>
            <a:r>
              <a:rPr lang="ru-RU" sz="1500" i="0" u="none" strike="noStrike" dirty="0">
                <a:solidFill>
                  <a:srgbClr val="EB3630"/>
                </a:solidFill>
                <a:effectLst/>
                <a:latin typeface="PT Sans" panose="020B0604020202020204" pitchFamily="34" charset="-52"/>
                <a:hlinkClick r:id="rId3"/>
              </a:rPr>
              <a:t>info@minsotc.alania.gov.ru</a:t>
            </a:r>
            <a:br>
              <a:rPr lang="ru-RU" sz="1500" b="1" i="0" u="none" strike="noStrike" dirty="0">
                <a:solidFill>
                  <a:srgbClr val="EB3630"/>
                </a:solidFill>
                <a:effectLst/>
                <a:latin typeface="PT Sans" panose="020B0604020202020204" pitchFamily="34" charset="-52"/>
              </a:rPr>
            </a:br>
            <a:r>
              <a:rPr lang="ru-RU" sz="1500" b="1" dirty="0">
                <a:latin typeface="Arial"/>
                <a:cs typeface="Arial"/>
              </a:rPr>
              <a:t>тел: 53-56-82; 54-00-00</a:t>
            </a:r>
          </a:p>
          <a:p>
            <a:pPr algn="ctr">
              <a:lnSpc>
                <a:spcPct val="100000"/>
              </a:lnSpc>
            </a:pPr>
            <a:r>
              <a:rPr lang="ru-RU" sz="1500" b="1" dirty="0">
                <a:latin typeface="Arial"/>
                <a:cs typeface="Arial"/>
              </a:rPr>
              <a:t>адрес: ул. </a:t>
            </a:r>
            <a:r>
              <a:rPr lang="ru-RU" sz="1500" b="1" dirty="0" err="1">
                <a:latin typeface="Arial"/>
                <a:cs typeface="Arial"/>
              </a:rPr>
              <a:t>Бутырина</a:t>
            </a:r>
            <a:r>
              <a:rPr lang="ru-RU" sz="1500" b="1" dirty="0">
                <a:latin typeface="Arial"/>
                <a:cs typeface="Arial"/>
              </a:rPr>
              <a:t>, 29</a:t>
            </a:r>
            <a:endParaRPr lang="ru-RU" sz="1500" b="1" dirty="0"/>
          </a:p>
        </p:txBody>
      </p:sp>
    </p:spTree>
    <p:extLst>
      <p:ext uri="{BB962C8B-B14F-4D97-AF65-F5344CB8AC3E}">
        <p14:creationId xmlns:p14="http://schemas.microsoft.com/office/powerpoint/2010/main" val="109769200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552FBFD-A697-CB59-FA99-C726573A7E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82947279-66E1-0B64-D722-786A2E7866A7}"/>
              </a:ext>
            </a:extLst>
          </p:cNvPr>
          <p:cNvSpPr/>
          <p:nvPr/>
        </p:nvSpPr>
        <p:spPr>
          <a:xfrm>
            <a:off x="0" y="0"/>
            <a:ext cx="7556500" cy="106934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A93E812F-1ED4-F438-28DD-31AE4180D44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89979787"/>
              </p:ext>
            </p:extLst>
          </p:nvPr>
        </p:nvGraphicFramePr>
        <p:xfrm>
          <a:off x="311150" y="393700"/>
          <a:ext cx="6934200" cy="907154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31" name="Document" r:id="rId3" imgW="6832631" imgH="8947700" progId="Word.Document.12">
                  <p:embed/>
                </p:oleObj>
              </mc:Choice>
              <mc:Fallback>
                <p:oleObj name="Document" r:id="rId3" imgW="6832631" imgH="89477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11150" y="393700"/>
                        <a:ext cx="6934200" cy="907154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5026286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1F6A54D-8C79-198A-C6BA-E2B12CE504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5FCE7E3C-855D-7F25-AB33-5B80C86C7D97}"/>
              </a:ext>
            </a:extLst>
          </p:cNvPr>
          <p:cNvSpPr/>
          <p:nvPr/>
        </p:nvSpPr>
        <p:spPr>
          <a:xfrm>
            <a:off x="0" y="0"/>
            <a:ext cx="7556500" cy="106934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aphicFrame>
        <p:nvGraphicFramePr>
          <p:cNvPr id="7" name="Объект 6">
            <a:extLst>
              <a:ext uri="{FF2B5EF4-FFF2-40B4-BE49-F238E27FC236}">
                <a16:creationId xmlns:a16="http://schemas.microsoft.com/office/drawing/2014/main" id="{6BD26FBA-4944-4ABE-1B63-66F3A987CA3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19828452"/>
              </p:ext>
            </p:extLst>
          </p:nvPr>
        </p:nvGraphicFramePr>
        <p:xfrm>
          <a:off x="87619" y="0"/>
          <a:ext cx="7381261" cy="92883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55" name="Document" r:id="rId3" imgW="6832631" imgH="8597613" progId="Word.Document.12">
                  <p:embed/>
                </p:oleObj>
              </mc:Choice>
              <mc:Fallback>
                <p:oleObj name="Document" r:id="rId3" imgW="6832631" imgH="8597613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87619" y="0"/>
                        <a:ext cx="7381261" cy="92883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2160678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9704B09-45BF-45AA-D5A5-139D259653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C4F689E0-D5A1-8CF5-4335-C764885F69CC}"/>
              </a:ext>
            </a:extLst>
          </p:cNvPr>
          <p:cNvSpPr/>
          <p:nvPr/>
        </p:nvSpPr>
        <p:spPr>
          <a:xfrm>
            <a:off x="0" y="0"/>
            <a:ext cx="7556500" cy="106934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A03B6C19-2D29-F072-A125-169CF89B736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28124943"/>
              </p:ext>
            </p:extLst>
          </p:nvPr>
        </p:nvGraphicFramePr>
        <p:xfrm>
          <a:off x="98425" y="0"/>
          <a:ext cx="7359650" cy="963560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79" name="Document" r:id="rId3" imgW="6832631" imgH="8944824" progId="Word.Document.12">
                  <p:embed/>
                </p:oleObj>
              </mc:Choice>
              <mc:Fallback>
                <p:oleObj name="Document" r:id="rId3" imgW="6832631" imgH="8944824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98425" y="0"/>
                        <a:ext cx="7359650" cy="963560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1442302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A034C7B-DD51-2096-A794-0DF1A274F7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4FD7AA9A-E905-A044-B2C1-B8956FF7A2C6}"/>
              </a:ext>
            </a:extLst>
          </p:cNvPr>
          <p:cNvSpPr/>
          <p:nvPr/>
        </p:nvSpPr>
        <p:spPr>
          <a:xfrm>
            <a:off x="0" y="0"/>
            <a:ext cx="7556500" cy="106934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3" name="Объект 2">
            <a:extLst>
              <a:ext uri="{FF2B5EF4-FFF2-40B4-BE49-F238E27FC236}">
                <a16:creationId xmlns:a16="http://schemas.microsoft.com/office/drawing/2014/main" id="{66F2B8CA-60A9-D523-C998-FCFDC372D9D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90110529"/>
              </p:ext>
            </p:extLst>
          </p:nvPr>
        </p:nvGraphicFramePr>
        <p:xfrm>
          <a:off x="222975" y="469900"/>
          <a:ext cx="7110549" cy="9220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03" name="Document" r:id="rId3" imgW="6816826" imgH="8839151" progId="Word.Document.12">
                  <p:embed/>
                </p:oleObj>
              </mc:Choice>
              <mc:Fallback>
                <p:oleObj name="Document" r:id="rId3" imgW="6816826" imgH="8839151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22975" y="469900"/>
                        <a:ext cx="7110549" cy="9220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6331717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1568450" y="1568448"/>
            <a:ext cx="10693401" cy="7556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892335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67213" y="546100"/>
            <a:ext cx="6428422" cy="3323987"/>
          </a:xfrm>
          <a:solidFill>
            <a:srgbClr val="FF0000"/>
          </a:solidFill>
        </p:spPr>
        <p:txBody>
          <a:bodyPr/>
          <a:lstStyle/>
          <a:p>
            <a:pPr algn="ctr"/>
            <a:r>
              <a:rPr lang="ru-RU" sz="1800" dirty="0"/>
              <a:t>     </a:t>
            </a:r>
            <a:r>
              <a:rPr lang="ru-RU" sz="1800" dirty="0">
                <a:solidFill>
                  <a:schemeClr val="bg1"/>
                </a:solidFill>
              </a:rPr>
              <a:t>Платформа для трудоустройства и социализации участников специальной военной операции Министерства строительства и жилищно-коммунального хозяйства РФ совместно с Ассоциацией ветеранов СВО и ПАО «Ростелеком» </a:t>
            </a:r>
            <a:r>
              <a:rPr lang="en-US" sz="1800" u="sng" dirty="0">
                <a:solidFill>
                  <a:schemeClr val="bg1"/>
                </a:solidFill>
              </a:rPr>
              <a:t>https</a:t>
            </a:r>
            <a:r>
              <a:rPr lang="ru-RU" sz="1800" u="sng" dirty="0">
                <a:solidFill>
                  <a:schemeClr val="bg1"/>
                </a:solidFill>
              </a:rPr>
              <a:t>://</a:t>
            </a:r>
            <a:r>
              <a:rPr lang="en-US" sz="1800" u="sng" dirty="0" err="1">
                <a:solidFill>
                  <a:schemeClr val="bg1"/>
                </a:solidFill>
              </a:rPr>
              <a:t>svoitrud</a:t>
            </a:r>
            <a:r>
              <a:rPr lang="ru-RU" sz="1800" u="sng" dirty="0">
                <a:solidFill>
                  <a:schemeClr val="bg1"/>
                </a:solidFill>
              </a:rPr>
              <a:t>.</a:t>
            </a:r>
            <a:r>
              <a:rPr lang="en-US" sz="1800" u="sng" dirty="0" err="1">
                <a:solidFill>
                  <a:schemeClr val="bg1"/>
                </a:solidFill>
              </a:rPr>
              <a:t>ru</a:t>
            </a:r>
            <a:r>
              <a:rPr lang="ru-RU" sz="1800" u="sng" dirty="0">
                <a:solidFill>
                  <a:schemeClr val="bg1"/>
                </a:solidFill>
              </a:rPr>
              <a:t>/:</a:t>
            </a:r>
            <a:br>
              <a:rPr lang="ru-RU" sz="1800" dirty="0">
                <a:solidFill>
                  <a:schemeClr val="bg1"/>
                </a:solidFill>
              </a:rPr>
            </a:br>
            <a:r>
              <a:rPr lang="ru-RU" sz="1800" dirty="0">
                <a:solidFill>
                  <a:schemeClr val="bg1"/>
                </a:solidFill>
              </a:rPr>
              <a:t>- развитие кадрового потенциала участников СВО </a:t>
            </a:r>
            <a:br>
              <a:rPr lang="ru-RU" sz="1800" dirty="0">
                <a:solidFill>
                  <a:schemeClr val="bg1"/>
                </a:solidFill>
              </a:rPr>
            </a:br>
            <a:r>
              <a:rPr lang="ru-RU" sz="1800" dirty="0">
                <a:solidFill>
                  <a:schemeClr val="bg1"/>
                </a:solidFill>
              </a:rPr>
              <a:t>- трудоустройство участников СВО в компаниях строительной отрасли</a:t>
            </a:r>
            <a:br>
              <a:rPr lang="ru-RU" sz="1800" dirty="0">
                <a:solidFill>
                  <a:schemeClr val="bg1"/>
                </a:solidFill>
              </a:rPr>
            </a:br>
            <a:r>
              <a:rPr lang="ru-RU" sz="1800" dirty="0">
                <a:solidFill>
                  <a:schemeClr val="bg1"/>
                </a:solidFill>
              </a:rPr>
              <a:t>- профессиональная переподготовка участников СВО</a:t>
            </a:r>
            <a:br>
              <a:rPr lang="ru-RU" sz="1800" dirty="0">
                <a:solidFill>
                  <a:schemeClr val="bg1"/>
                </a:solidFill>
              </a:rPr>
            </a:br>
            <a:r>
              <a:rPr lang="ru-RU" sz="1800" dirty="0">
                <a:solidFill>
                  <a:schemeClr val="bg1"/>
                </a:solidFill>
              </a:rPr>
              <a:t>- система наставничества участников СВО</a:t>
            </a:r>
            <a:br>
              <a:rPr lang="ru-RU" sz="1800" dirty="0">
                <a:solidFill>
                  <a:schemeClr val="bg1"/>
                </a:solidFill>
              </a:rPr>
            </a:br>
            <a:r>
              <a:rPr lang="ru-RU" sz="1800" dirty="0">
                <a:solidFill>
                  <a:schemeClr val="bg1"/>
                </a:solidFill>
              </a:rPr>
              <a:t>- психологическая помощь участникам СВО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4"/>
          </p:nvPr>
        </p:nvSpPr>
        <p:spPr>
          <a:xfrm>
            <a:off x="560863" y="4508500"/>
            <a:ext cx="6434772" cy="1752600"/>
          </a:xfrm>
          <a:solidFill>
            <a:srgbClr val="FF0000"/>
          </a:solidFill>
        </p:spPr>
        <p:txBody>
          <a:bodyPr/>
          <a:lstStyle/>
          <a:p>
            <a:pPr algn="ctr"/>
            <a:r>
              <a:rPr lang="ru-RU" sz="18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Бесплатное приложение для смартфона «ДПДГ/ЕМ</a:t>
            </a:r>
            <a:r>
              <a:rPr lang="en-US" sz="18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</a:t>
            </a:r>
            <a:r>
              <a:rPr lang="ru-RU" sz="18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800" b="1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Биосвязь</a:t>
            </a:r>
            <a:r>
              <a:rPr lang="ru-RU" sz="18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», предназначенное для оказания психологической помощи людям с посттравматическим стрессовым расстройством – </a:t>
            </a:r>
            <a:r>
              <a:rPr lang="en-US" sz="1800" i="1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www</a:t>
            </a:r>
            <a:r>
              <a:rPr lang="ru-RU" sz="1800" i="1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.</a:t>
            </a:r>
            <a:r>
              <a:rPr lang="en-US" sz="1800" i="1" u="sng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rustore</a:t>
            </a:r>
            <a:r>
              <a:rPr lang="ru-RU" sz="1800" i="1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.</a:t>
            </a:r>
            <a:r>
              <a:rPr lang="en-US" sz="1800" i="1" u="sng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ru</a:t>
            </a:r>
            <a:r>
              <a:rPr lang="ru-RU" sz="1800" i="1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/</a:t>
            </a:r>
            <a:r>
              <a:rPr lang="en-US" sz="1800" i="1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catalog</a:t>
            </a:r>
            <a:r>
              <a:rPr lang="ru-RU" sz="1800" i="1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/</a:t>
            </a:r>
            <a:r>
              <a:rPr lang="en-US" sz="1800" i="1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developer</a:t>
            </a:r>
            <a:r>
              <a:rPr lang="ru-RU" sz="1800" i="1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/9</a:t>
            </a:r>
            <a:r>
              <a:rPr lang="en-US" sz="1800" i="1" u="sng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ef</a:t>
            </a:r>
            <a:r>
              <a:rPr lang="ru-RU" sz="1800" i="1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6</a:t>
            </a:r>
            <a:r>
              <a:rPr lang="en-US" sz="1800" i="1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t</a:t>
            </a:r>
            <a:r>
              <a:rPr lang="ru-RU" sz="1800" i="1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1</a:t>
            </a:r>
            <a:r>
              <a:rPr lang="en-US" sz="1800" i="1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f</a:t>
            </a:r>
            <a:r>
              <a:rPr lang="ru-RU" sz="1800" i="1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2</a:t>
            </a:r>
            <a:r>
              <a:rPr lang="ru-RU" sz="1800" i="1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800" b="1" i="1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1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170051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51244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2" descr="C:\Users\tausi\OneDrive\Рабочий стол\Анонс.png">
            <a:extLst>
              <a:ext uri="{FF2B5EF4-FFF2-40B4-BE49-F238E27FC236}">
                <a16:creationId xmlns:a16="http://schemas.microsoft.com/office/drawing/2014/main" id="{A0AFB132-CD06-4FA4-9B2F-1BA586A933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911" y="-205618"/>
            <a:ext cx="7578524" cy="10932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110486" y="1450112"/>
            <a:ext cx="5594248" cy="41883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191770">
              <a:lnSpc>
                <a:spcPct val="110400"/>
              </a:lnSpc>
              <a:spcBef>
                <a:spcPts val="100"/>
              </a:spcBef>
            </a:pPr>
            <a:r>
              <a:rPr lang="ru-RU" spc="-5" dirty="0"/>
              <a:t>      </a:t>
            </a:r>
            <a:r>
              <a:rPr spc="-5" dirty="0" err="1">
                <a:solidFill>
                  <a:schemeClr val="accent1"/>
                </a:solidFill>
              </a:rPr>
              <a:t>Выплаты</a:t>
            </a:r>
            <a:r>
              <a:rPr spc="-5" dirty="0">
                <a:solidFill>
                  <a:schemeClr val="accent1"/>
                </a:solidFill>
              </a:rPr>
              <a:t> </a:t>
            </a:r>
            <a:r>
              <a:rPr dirty="0" err="1">
                <a:solidFill>
                  <a:schemeClr val="accent1"/>
                </a:solidFill>
              </a:rPr>
              <a:t>по</a:t>
            </a:r>
            <a:r>
              <a:rPr dirty="0">
                <a:solidFill>
                  <a:schemeClr val="accent1"/>
                </a:solidFill>
              </a:rPr>
              <a:t> </a:t>
            </a:r>
            <a:r>
              <a:rPr spc="-5" dirty="0" err="1">
                <a:solidFill>
                  <a:schemeClr val="accent1"/>
                </a:solidFill>
              </a:rPr>
              <a:t>ранен</a:t>
            </a:r>
            <a:r>
              <a:rPr lang="ru-RU" spc="-5" dirty="0" err="1">
                <a:solidFill>
                  <a:schemeClr val="accent1"/>
                </a:solidFill>
              </a:rPr>
              <a:t>ию</a:t>
            </a:r>
            <a:endParaRPr dirty="0">
              <a:solidFill>
                <a:schemeClr val="accent1"/>
              </a:solidFill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546045" y="2043512"/>
            <a:ext cx="4723130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indent="457200" algn="just"/>
            <a:r>
              <a:rPr lang="ru-RU" sz="1800" dirty="0">
                <a:effectLst/>
                <a:latin typeface="Times New Roman CYR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  <p:sp>
        <p:nvSpPr>
          <p:cNvPr id="76" name="object 76"/>
          <p:cNvSpPr txBox="1"/>
          <p:nvPr/>
        </p:nvSpPr>
        <p:spPr>
          <a:xfrm>
            <a:off x="504253" y="3588124"/>
            <a:ext cx="6547994" cy="647100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62280" algn="ctr">
              <a:lnSpc>
                <a:spcPct val="100000"/>
              </a:lnSpc>
              <a:spcBef>
                <a:spcPts val="100"/>
              </a:spcBef>
            </a:pPr>
            <a:endParaRPr lang="ru-RU" sz="1300" b="1" spc="-5" dirty="0">
              <a:latin typeface="Arial"/>
              <a:cs typeface="Arial"/>
            </a:endParaRPr>
          </a:p>
          <a:p>
            <a:pPr marL="462280" algn="ctr">
              <a:spcBef>
                <a:spcPts val="100"/>
              </a:spcBef>
            </a:pPr>
            <a:r>
              <a:rPr lang="ru-RU" sz="1300" b="1" kern="0" dirty="0">
                <a:solidFill>
                  <a:srgbClr val="26282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Постановление Правительства Республики Северная Осетия-Алания </a:t>
            </a:r>
            <a:br>
              <a:rPr lang="ru-RU" sz="1300" b="1" kern="0" dirty="0">
                <a:solidFill>
                  <a:srgbClr val="26282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300" b="1" kern="0" dirty="0">
                <a:solidFill>
                  <a:srgbClr val="26282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от 1 апреля 2022 г. № 129 </a:t>
            </a:r>
            <a:br>
              <a:rPr lang="ru-RU" sz="1300" b="1" kern="0" dirty="0">
                <a:solidFill>
                  <a:srgbClr val="26282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300" b="1" kern="0" dirty="0">
                <a:solidFill>
                  <a:srgbClr val="26282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«Об утверждении Правил назначения и выплаты единовременной материальной помощи гражданам, принимавшим участие в специальной военной операции с 24 февраля 2022 года, проживающим в Республике Северная Осетия-Алания</a:t>
            </a:r>
            <a:r>
              <a:rPr lang="ru-RU" sz="1300" b="1" kern="0" dirty="0">
                <a:solidFill>
                  <a:srgbClr val="26282F"/>
                </a:solidFill>
                <a:effectLst/>
                <a:latin typeface="Times New Roman CYR" panose="02020603050405020304" pitchFamily="18" charset="0"/>
              </a:rPr>
              <a:t>»</a:t>
            </a:r>
          </a:p>
          <a:p>
            <a:pPr marL="462280" algn="ctr">
              <a:lnSpc>
                <a:spcPct val="100000"/>
              </a:lnSpc>
              <a:spcBef>
                <a:spcPts val="100"/>
              </a:spcBef>
            </a:pPr>
            <a:endParaRPr lang="ru-RU" sz="500" b="1" spc="-5" dirty="0">
              <a:latin typeface="Arial"/>
              <a:cs typeface="Arial"/>
            </a:endParaRPr>
          </a:p>
          <a:p>
            <a:pPr marL="462280" algn="ctr">
              <a:lnSpc>
                <a:spcPct val="100000"/>
              </a:lnSpc>
              <a:spcBef>
                <a:spcPts val="100"/>
              </a:spcBef>
            </a:pPr>
            <a:r>
              <a:rPr lang="ru-RU" b="1" spc="-5" dirty="0">
                <a:latin typeface="Arial"/>
                <a:cs typeface="Arial"/>
              </a:rPr>
              <a:t>У</a:t>
            </a:r>
            <a:r>
              <a:rPr b="1" spc="-5" dirty="0" err="1">
                <a:latin typeface="Arial"/>
                <a:cs typeface="Arial"/>
              </a:rPr>
              <a:t>словия</a:t>
            </a:r>
            <a:r>
              <a:rPr b="1" spc="-10" dirty="0">
                <a:latin typeface="Arial"/>
                <a:cs typeface="Arial"/>
              </a:rPr>
              <a:t> </a:t>
            </a:r>
            <a:r>
              <a:rPr b="1" dirty="0">
                <a:latin typeface="Arial"/>
                <a:cs typeface="Arial"/>
              </a:rPr>
              <a:t>и</a:t>
            </a:r>
            <a:r>
              <a:rPr b="1" spc="-20" dirty="0">
                <a:latin typeface="Arial"/>
                <a:cs typeface="Arial"/>
              </a:rPr>
              <a:t> </a:t>
            </a:r>
            <a:r>
              <a:rPr b="1" spc="-5" dirty="0" err="1">
                <a:latin typeface="Arial"/>
                <a:cs typeface="Arial"/>
              </a:rPr>
              <a:t>порядок</a:t>
            </a:r>
            <a:r>
              <a:rPr lang="ru-RU" b="1" spc="-5" dirty="0">
                <a:latin typeface="Arial"/>
                <a:cs typeface="Arial"/>
              </a:rPr>
              <a:t> </a:t>
            </a:r>
            <a:r>
              <a:rPr b="1" spc="-15" dirty="0">
                <a:latin typeface="Arial"/>
                <a:cs typeface="Arial"/>
              </a:rPr>
              <a:t> </a:t>
            </a:r>
            <a:r>
              <a:rPr b="1" dirty="0" err="1">
                <a:latin typeface="Arial"/>
                <a:cs typeface="Arial"/>
              </a:rPr>
              <a:t>выпла</a:t>
            </a:r>
            <a:r>
              <a:rPr lang="ru-RU" b="1" dirty="0">
                <a:latin typeface="Arial"/>
                <a:cs typeface="Arial"/>
              </a:rPr>
              <a:t>т</a:t>
            </a:r>
          </a:p>
          <a:p>
            <a:pPr marL="462280" algn="ctr">
              <a:lnSpc>
                <a:spcPct val="100000"/>
              </a:lnSpc>
              <a:spcBef>
                <a:spcPts val="100"/>
              </a:spcBef>
            </a:pPr>
            <a:endParaRPr lang="ru-RU" sz="800" b="1" dirty="0">
              <a:latin typeface="Arial"/>
              <a:cs typeface="Arial"/>
            </a:endParaRPr>
          </a:p>
          <a:p>
            <a:pPr indent="457200" algn="ctr"/>
            <a:r>
              <a:rPr lang="ru-RU" sz="1000" b="1" dirty="0">
                <a:solidFill>
                  <a:srgbClr val="22272F"/>
                </a:solidFill>
                <a:latin typeface="PT Serif" panose="020A0603040505020204" pitchFamily="18" charset="-52"/>
              </a:rPr>
              <a:t> </a:t>
            </a:r>
            <a:r>
              <a:rPr lang="ru-RU" sz="1000" b="1" i="0" dirty="0">
                <a:solidFill>
                  <a:srgbClr val="22272F"/>
                </a:solidFill>
                <a:effectLst/>
                <a:latin typeface="PT Serif" panose="020A0603040505020204" pitchFamily="18" charset="-52"/>
              </a:rPr>
              <a:t>Военнослужащий Вооруженных Сил Российской Федерации, военнослужащий (сотрудник) Управления Федеральной службы войск национальной гвардии Российской Федерации по Республике Северная Осетия-Алания, военнослужащий Управления Федеральной службы безопасности Российской Федерации по Республике Северная Осетия-Алания, Пограничного управления Федеральной службы безопасности Российской Федерации по Республике Северная Осетия-Алания, отдела Федеральной службы безопасности России войсковой части 5383, отдела Федеральной службы безопасности России войсковой части 36922, сотрудник Следственного управления Следственного комитета Российской Федерации по Республике Северная Осетия-Алания, боец добровольческих подразделений, в том числе иностранный гражданин, принимавший участие в специальной военной операции с 24 февраля 2022 года, проживающий в Республике Северная Осетия-Алания (далее - военнослужащий (сотрудник), доброволец, в том числе иностранный гражданин).</a:t>
            </a:r>
            <a:r>
              <a:rPr lang="ru-RU" sz="1000" b="1" dirty="0">
                <a:effectLst/>
                <a:latin typeface="Times New Roman CYR" panose="02020603050405020304" pitchFamily="18" charset="0"/>
                <a:ea typeface="Times New Roman" panose="02020603050405020304" pitchFamily="18" charset="0"/>
              </a:rPr>
              <a:t>, получивший увечье (ранение, травму, контузию) при выполнении задач в ходе специальной военной операции, либо его представитель подает в Министерство труда и социального развития Республики Северная Осетия-Алания заявление по форме, утвержденной Министерством, к которому </a:t>
            </a:r>
            <a:r>
              <a:rPr lang="ru-RU" sz="1000" b="1" dirty="0">
                <a:solidFill>
                  <a:srgbClr val="22272F"/>
                </a:solidFill>
                <a:latin typeface="PT Serif" panose="020A0603040505020204" pitchFamily="18" charset="-52"/>
              </a:rPr>
              <a:t>прилагаются следующие документы:</a:t>
            </a:r>
          </a:p>
          <a:p>
            <a:pPr indent="457200" algn="ctr"/>
            <a:r>
              <a:rPr lang="ru-RU" sz="1000" b="1" dirty="0">
                <a:solidFill>
                  <a:srgbClr val="22272F"/>
                </a:solidFill>
                <a:latin typeface="PT Serif" panose="020A0603040505020204" pitchFamily="18" charset="-52"/>
              </a:rPr>
              <a:t>1) паспорт или иной документ, удостоверяющий личность военнослужащего (сотрудника), добровольца, в том числе иностранного гражданина;</a:t>
            </a:r>
          </a:p>
          <a:p>
            <a:pPr indent="457200" algn="ctr"/>
            <a:r>
              <a:rPr lang="ru-RU" sz="1000" b="1" dirty="0">
                <a:solidFill>
                  <a:srgbClr val="22272F"/>
                </a:solidFill>
                <a:latin typeface="PT Serif" panose="020A0603040505020204" pitchFamily="18" charset="-52"/>
              </a:rPr>
              <a:t>2) документ, подтверждающий факт постоянного проживания на момент получения увечья (ранения, травмы, контузии) на территории Республики Северная Осетия-Алания;</a:t>
            </a:r>
          </a:p>
          <a:p>
            <a:pPr indent="457200" algn="ctr"/>
            <a:r>
              <a:rPr lang="ru-RU" sz="1000" b="1" dirty="0">
                <a:solidFill>
                  <a:srgbClr val="22272F"/>
                </a:solidFill>
                <a:latin typeface="PT Serif" panose="020A0603040505020204" pitchFamily="18" charset="-52"/>
              </a:rPr>
              <a:t>3) документ, подтверждающий получение военнослужащим (сотрудником), добровольцем, в том числе иностранным гражданином ранения, травмы или контузии при выполнении задач в ходе специальной военной операции;</a:t>
            </a:r>
          </a:p>
          <a:p>
            <a:pPr indent="457200" algn="ctr"/>
            <a:r>
              <a:rPr lang="ru-RU" sz="1000" b="1" dirty="0">
                <a:solidFill>
                  <a:srgbClr val="22272F"/>
                </a:solidFill>
                <a:latin typeface="PT Serif" panose="020A0603040505020204" pitchFamily="18" charset="-52"/>
              </a:rPr>
              <a:t>4) справка военно-врачебной комиссии о тяжести увечья (ранения, травмы, контузии), полученного военнослужащим (сотрудником), добровольцем, в том числе иностранным гражданином.</a:t>
            </a:r>
          </a:p>
          <a:p>
            <a:pPr indent="457200" algn="just"/>
            <a:r>
              <a:rPr lang="ru-RU" sz="1200" b="1" dirty="0">
                <a:latin typeface="Times New Roman CYR" panose="02020603050405020304" pitchFamily="18" charset="0"/>
              </a:rPr>
              <a:t>.</a:t>
            </a:r>
            <a:endParaRPr lang="ru-RU" sz="1200" b="1" dirty="0">
              <a:effectLst/>
              <a:latin typeface="Times New Roman CYR" panose="02020603050405020304" pitchFamily="18" charset="0"/>
              <a:ea typeface="Times New Roman" panose="02020603050405020304" pitchFamily="18" charset="0"/>
            </a:endParaRPr>
          </a:p>
          <a:p>
            <a:pPr marL="462280" algn="ctr">
              <a:lnSpc>
                <a:spcPct val="100000"/>
              </a:lnSpc>
              <a:spcBef>
                <a:spcPts val="100"/>
              </a:spcBef>
            </a:pPr>
            <a:endParaRPr sz="8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350" dirty="0">
              <a:latin typeface="Arial"/>
              <a:cs typeface="Arial"/>
            </a:endParaRPr>
          </a:p>
        </p:txBody>
      </p:sp>
      <p:sp>
        <p:nvSpPr>
          <p:cNvPr id="55" name="Скругленный прямоугольник 3">
            <a:extLst>
              <a:ext uri="{FF2B5EF4-FFF2-40B4-BE49-F238E27FC236}">
                <a16:creationId xmlns:a16="http://schemas.microsoft.com/office/drawing/2014/main" id="{ABACF39B-195D-4963-8900-B2639C1A9610}"/>
              </a:ext>
            </a:extLst>
          </p:cNvPr>
          <p:cNvSpPr/>
          <p:nvPr/>
        </p:nvSpPr>
        <p:spPr>
          <a:xfrm>
            <a:off x="412854" y="2168673"/>
            <a:ext cx="2266382" cy="1343051"/>
          </a:xfrm>
          <a:prstGeom prst="roundRect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/>
              <a:t>увечье не входящее в перечень увечий</a:t>
            </a:r>
          </a:p>
          <a:p>
            <a:pPr algn="ctr"/>
            <a:r>
              <a:rPr lang="ru-RU" sz="2000" b="1" dirty="0"/>
              <a:t>100 000 руб. </a:t>
            </a:r>
          </a:p>
        </p:txBody>
      </p:sp>
      <p:sp>
        <p:nvSpPr>
          <p:cNvPr id="56" name="Скругленный прямоугольник 3">
            <a:extLst>
              <a:ext uri="{FF2B5EF4-FFF2-40B4-BE49-F238E27FC236}">
                <a16:creationId xmlns:a16="http://schemas.microsoft.com/office/drawing/2014/main" id="{2A7F80DC-0799-4F09-865E-CD1BD8D4C365}"/>
              </a:ext>
            </a:extLst>
          </p:cNvPr>
          <p:cNvSpPr/>
          <p:nvPr/>
        </p:nvSpPr>
        <p:spPr>
          <a:xfrm>
            <a:off x="2898300" y="2188423"/>
            <a:ext cx="2038636" cy="1343051"/>
          </a:xfrm>
          <a:prstGeom prst="roundRect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/>
              <a:t>легкое увечье </a:t>
            </a:r>
          </a:p>
          <a:p>
            <a:pPr algn="ctr"/>
            <a:r>
              <a:rPr lang="ru-RU" sz="2000" b="1" dirty="0"/>
              <a:t>300 000 руб.</a:t>
            </a:r>
          </a:p>
        </p:txBody>
      </p:sp>
      <p:sp>
        <p:nvSpPr>
          <p:cNvPr id="57" name="Скругленный прямоугольник 3">
            <a:extLst>
              <a:ext uri="{FF2B5EF4-FFF2-40B4-BE49-F238E27FC236}">
                <a16:creationId xmlns:a16="http://schemas.microsoft.com/office/drawing/2014/main" id="{BB8DAD21-6A50-4395-AD5E-F9F6C47195AA}"/>
              </a:ext>
            </a:extLst>
          </p:cNvPr>
          <p:cNvSpPr/>
          <p:nvPr/>
        </p:nvSpPr>
        <p:spPr>
          <a:xfrm>
            <a:off x="5197057" y="2182315"/>
            <a:ext cx="1738238" cy="1405809"/>
          </a:xfrm>
          <a:prstGeom prst="roundRect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/>
              <a:t>тяжелое увечье</a:t>
            </a:r>
          </a:p>
          <a:p>
            <a:pPr algn="ctr"/>
            <a:r>
              <a:rPr lang="ru-RU" sz="2000" b="1" dirty="0"/>
              <a:t>500 000 руб.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BF6BA3F-46CC-44F0-846C-CC4FD4F62F9F}"/>
              </a:ext>
            </a:extLst>
          </p:cNvPr>
          <p:cNvSpPr txBox="1"/>
          <p:nvPr/>
        </p:nvSpPr>
        <p:spPr>
          <a:xfrm>
            <a:off x="661500" y="434621"/>
            <a:ext cx="6094602" cy="646331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800" b="1" dirty="0"/>
              <a:t>Министерство труда и социального развития Республики Северная Осетия-Алания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915D779-9276-4425-9757-B1645A705D7A}"/>
              </a:ext>
            </a:extLst>
          </p:cNvPr>
          <p:cNvSpPr txBox="1"/>
          <p:nvPr/>
        </p:nvSpPr>
        <p:spPr>
          <a:xfrm>
            <a:off x="2027901" y="9350696"/>
            <a:ext cx="3537501" cy="78483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500" b="1" dirty="0" err="1">
                <a:latin typeface="Arial"/>
                <a:cs typeface="Arial"/>
              </a:rPr>
              <a:t>еmail</a:t>
            </a:r>
            <a:r>
              <a:rPr lang="ru-RU" sz="1500" b="1" dirty="0">
                <a:latin typeface="Arial"/>
                <a:cs typeface="Arial"/>
              </a:rPr>
              <a:t>: </a:t>
            </a:r>
            <a:r>
              <a:rPr lang="ru-RU" sz="1500" i="0" u="none" strike="noStrike" dirty="0">
                <a:solidFill>
                  <a:srgbClr val="EB3630"/>
                </a:solidFill>
                <a:effectLst/>
                <a:latin typeface="PT Sans" panose="020B0604020202020204" pitchFamily="34" charset="-52"/>
                <a:hlinkClick r:id="rId4"/>
              </a:rPr>
              <a:t>info@minsotc.alania.gov.ru</a:t>
            </a:r>
            <a:br>
              <a:rPr lang="ru-RU" sz="1500" b="1" i="0" u="none" strike="noStrike" dirty="0">
                <a:solidFill>
                  <a:srgbClr val="EB3630"/>
                </a:solidFill>
                <a:effectLst/>
                <a:latin typeface="PT Sans" panose="020B0604020202020204" pitchFamily="34" charset="-52"/>
              </a:rPr>
            </a:br>
            <a:r>
              <a:rPr lang="ru-RU" sz="1500" b="1" dirty="0">
                <a:latin typeface="Arial"/>
                <a:cs typeface="Arial"/>
              </a:rPr>
              <a:t>тел: 53-56-82; 54-00-00</a:t>
            </a:r>
          </a:p>
          <a:p>
            <a:pPr algn="ctr">
              <a:lnSpc>
                <a:spcPct val="100000"/>
              </a:lnSpc>
            </a:pPr>
            <a:r>
              <a:rPr lang="ru-RU" sz="1500" b="1" dirty="0">
                <a:latin typeface="Arial"/>
                <a:cs typeface="Arial"/>
              </a:rPr>
              <a:t>адрес: ул. </a:t>
            </a:r>
            <a:r>
              <a:rPr lang="ru-RU" sz="1500" b="1" dirty="0" err="1">
                <a:latin typeface="Arial"/>
                <a:cs typeface="Arial"/>
              </a:rPr>
              <a:t>Бутырина</a:t>
            </a:r>
            <a:r>
              <a:rPr lang="ru-RU" sz="1500" b="1" dirty="0">
                <a:latin typeface="Arial"/>
                <a:cs typeface="Arial"/>
              </a:rPr>
              <a:t>, 29</a:t>
            </a:r>
            <a:endParaRPr lang="ru-RU" sz="1500" b="1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tausi\OneDrive\Рабочий стол\Анонс.png">
            <a:extLst>
              <a:ext uri="{FF2B5EF4-FFF2-40B4-BE49-F238E27FC236}">
                <a16:creationId xmlns:a16="http://schemas.microsoft.com/office/drawing/2014/main" id="{91CC0CCE-71F3-41EC-A57C-D975F300BF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481" y="-292100"/>
            <a:ext cx="7578524" cy="10932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Текст 2">
            <a:extLst>
              <a:ext uri="{FF2B5EF4-FFF2-40B4-BE49-F238E27FC236}">
                <a16:creationId xmlns:a16="http://schemas.microsoft.com/office/drawing/2014/main" id="{D6BC72F1-CBAC-426C-AF6B-898272CE5F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5691" y="2829799"/>
            <a:ext cx="6774180" cy="5755422"/>
          </a:xfrm>
        </p:spPr>
        <p:txBody>
          <a:bodyPr/>
          <a:lstStyle/>
          <a:p>
            <a:pPr indent="450215" algn="ctr"/>
            <a:endParaRPr lang="ru-RU" sz="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0215" algn="ctr"/>
            <a:endParaRPr lang="ru-RU" sz="8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0215" algn="ctr"/>
            <a:r>
              <a:rPr lang="ru-RU" sz="1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Постановление Правительства Республики Северная Осетия-Алания от 20 июня 2022 года № 270 «Об утверждении Правил осуществления единовременной материальной помощи членам семей погибших (умерших) граждан,  принимавших участие в специальной военной операции с 24 февраля 2022 года»</a:t>
            </a:r>
            <a:endParaRPr lang="ru-RU" sz="1200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0215" algn="ctr"/>
            <a:endParaRPr lang="ru-RU" sz="8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0215" algn="ctr"/>
            <a:r>
              <a:rPr lang="ru-RU" sz="1800" b="1" dirty="0">
                <a:latin typeface="Times New Roman" panose="02020603050405020304" pitchFamily="18" charset="0"/>
              </a:rPr>
              <a:t>Условия и порядок выплат </a:t>
            </a:r>
            <a:endParaRPr lang="ru-RU" sz="1800" dirty="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</a:endParaRPr>
          </a:p>
          <a:p>
            <a:pPr indent="450215" algn="ctr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членам семей погибших (умерших) </a:t>
            </a:r>
            <a:r>
              <a:rPr lang="ru-RU" sz="12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военнослужащих Вооруженных Сил Российской Федерации, военнослужащих (сотрудников) Федеральной службы войск национальной гвардии Российской Федерации, военнослужащих Управления Федеральной службы безопасности Российской Федерации по Республике Северная Осетия-Алания, Пограничного управления Федеральной службы безопасности Российской Федерации по Республике Северная Осетия-Алания, отдела Федеральной службы безопасности России войсковой части 5383, отдела Федеральной службы безопасности России войсковой части 36922, сотрудников Следственного управления Следственного комитета Российской Федерации по Республике Северная Осетия-Алания, проживающих на территории Республики Северная Осетия-Алания, принимавших участие в специальной военной операции с 24 февраля 2022 года (далее - военнослужащий (сотрудник)</a:t>
            </a:r>
          </a:p>
          <a:p>
            <a:pPr indent="450215" algn="ctr"/>
            <a:endParaRPr lang="ru-RU" sz="1200" dirty="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 algn="ctr"/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</a:rPr>
              <a:t>Для назначения и выплаты единовременной материальной помощи член семьи погибшего (умершего) либо его законный представитель подает в Министерство труда и социального развития Республики Северная  Осетия-Алания (далее - Министерство) следующие документы:</a:t>
            </a:r>
          </a:p>
          <a:p>
            <a:pPr indent="457200" algn="ctr"/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</a:rPr>
              <a:t>1) заявление по форме, утвержденной приказом Министерства, с указанием реквизитов лицевого счета для перечисления единовременной материальной помощи;</a:t>
            </a:r>
          </a:p>
          <a:p>
            <a:pPr indent="457200" algn="ctr"/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</a:rPr>
              <a:t>2) паспорт или иной документ, удостоверяющий личность члена семьи погибшего (умершего);</a:t>
            </a:r>
          </a:p>
          <a:p>
            <a:pPr indent="457200" algn="ctr"/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</a:rPr>
              <a:t>3) документ, подтверждающий гибель (смерть) военнослужащего (сотрудника), добровольца при выполнении задач в ходе специальной военной операции;</a:t>
            </a:r>
          </a:p>
          <a:p>
            <a:pPr indent="450215" algn="ctr"/>
            <a:endParaRPr lang="ru-RU" sz="1200" b="1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indent="450215" algn="ctr"/>
            <a:endParaRPr lang="ru-RU" sz="1200" b="1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indent="450215" algn="ctr"/>
            <a:endParaRPr lang="ru-RU" sz="800" dirty="0">
              <a:solidFill>
                <a:schemeClr val="tx2">
                  <a:lumMod val="60000"/>
                  <a:lumOff val="40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0215" algn="ctr"/>
            <a:endParaRPr lang="ru-RU" sz="800" dirty="0">
              <a:solidFill>
                <a:schemeClr val="tx2">
                  <a:lumMod val="60000"/>
                  <a:lumOff val="40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14" name="Picture 7">
            <a:extLst>
              <a:ext uri="{FF2B5EF4-FFF2-40B4-BE49-F238E27FC236}">
                <a16:creationId xmlns:a16="http://schemas.microsoft.com/office/drawing/2014/main" id="{F2642728-A490-466D-BBE4-4C51789EE0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94" y="6184900"/>
            <a:ext cx="163689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E926187-07A1-4373-BDE9-CAB5793A60AD}"/>
              </a:ext>
            </a:extLst>
          </p:cNvPr>
          <p:cNvSpPr txBox="1"/>
          <p:nvPr/>
        </p:nvSpPr>
        <p:spPr>
          <a:xfrm>
            <a:off x="1949450" y="8928016"/>
            <a:ext cx="3936337" cy="78483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500" b="1" dirty="0" err="1">
                <a:latin typeface="Arial"/>
                <a:cs typeface="Arial"/>
              </a:rPr>
              <a:t>еmail</a:t>
            </a:r>
            <a:r>
              <a:rPr lang="ru-RU" sz="1500" b="1" dirty="0">
                <a:latin typeface="Arial"/>
                <a:cs typeface="Arial"/>
              </a:rPr>
              <a:t>: </a:t>
            </a:r>
            <a:r>
              <a:rPr lang="ru-RU" sz="1500" i="0" u="none" strike="noStrike" dirty="0">
                <a:solidFill>
                  <a:srgbClr val="EB3630"/>
                </a:solidFill>
                <a:effectLst/>
                <a:latin typeface="PT Sans" panose="020B0604020202020204" pitchFamily="34" charset="-52"/>
                <a:hlinkClick r:id="rId4"/>
              </a:rPr>
              <a:t>info@minsotc.alania.gov.ru</a:t>
            </a:r>
            <a:br>
              <a:rPr lang="ru-RU" sz="1500" b="1" i="0" u="none" strike="noStrike" dirty="0">
                <a:solidFill>
                  <a:srgbClr val="EB3630"/>
                </a:solidFill>
                <a:effectLst/>
                <a:latin typeface="PT Sans" panose="020B0604020202020204" pitchFamily="34" charset="-52"/>
              </a:rPr>
            </a:br>
            <a:r>
              <a:rPr lang="ru-RU" sz="1500" b="1" dirty="0">
                <a:latin typeface="Arial"/>
                <a:cs typeface="Arial"/>
              </a:rPr>
              <a:t>тел: 53-56-82; 54-00-00</a:t>
            </a:r>
          </a:p>
          <a:p>
            <a:pPr algn="ctr">
              <a:lnSpc>
                <a:spcPct val="100000"/>
              </a:lnSpc>
            </a:pPr>
            <a:r>
              <a:rPr lang="ru-RU" sz="1500" b="1" dirty="0">
                <a:latin typeface="Arial"/>
                <a:cs typeface="Arial"/>
              </a:rPr>
              <a:t>адрес: ул. </a:t>
            </a:r>
            <a:r>
              <a:rPr lang="ru-RU" sz="1500" b="1" dirty="0" err="1">
                <a:latin typeface="Arial"/>
                <a:cs typeface="Arial"/>
              </a:rPr>
              <a:t>Бутырина</a:t>
            </a:r>
            <a:r>
              <a:rPr lang="ru-RU" sz="1500" b="1" dirty="0">
                <a:latin typeface="Arial"/>
                <a:cs typeface="Arial"/>
              </a:rPr>
              <a:t>, 29</a:t>
            </a:r>
            <a:endParaRPr lang="ru-RU" sz="1500" b="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F4F7AF3-5929-4820-9D55-873FF57699F0}"/>
              </a:ext>
            </a:extLst>
          </p:cNvPr>
          <p:cNvSpPr txBox="1"/>
          <p:nvPr/>
        </p:nvSpPr>
        <p:spPr>
          <a:xfrm>
            <a:off x="808653" y="446186"/>
            <a:ext cx="6094602" cy="646331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800" b="1" dirty="0"/>
              <a:t>Министерство труда и социального развития Республики Северная Осетия-Алания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E6EF378-1303-4413-84D4-DC92BE71F965}"/>
              </a:ext>
            </a:extLst>
          </p:cNvPr>
          <p:cNvSpPr txBox="1"/>
          <p:nvPr/>
        </p:nvSpPr>
        <p:spPr>
          <a:xfrm>
            <a:off x="1777906" y="1157580"/>
            <a:ext cx="408750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ru-RU" sz="2800" b="1" i="1" u="none" strike="noStrike" kern="0" cap="none" spc="-1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Денежные</a:t>
            </a:r>
            <a:r>
              <a:rPr kumimoji="0" lang="ru-RU" sz="2800" b="1" i="1" u="none" strike="noStrike" kern="0" cap="none" spc="-25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 </a:t>
            </a:r>
            <a:r>
              <a:rPr kumimoji="0" lang="ru-RU" sz="2800" b="1" i="1" u="none" strike="noStrike" kern="0" cap="none" spc="-5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выплаты</a:t>
            </a:r>
            <a:endParaRPr lang="ru-RU" sz="2800" dirty="0"/>
          </a:p>
        </p:txBody>
      </p:sp>
      <p:sp>
        <p:nvSpPr>
          <p:cNvPr id="15" name="Скругленный прямоугольник 3">
            <a:extLst>
              <a:ext uri="{FF2B5EF4-FFF2-40B4-BE49-F238E27FC236}">
                <a16:creationId xmlns:a16="http://schemas.microsoft.com/office/drawing/2014/main" id="{E9AC1504-3107-4AA5-BB5E-2904DA9BB6E4}"/>
              </a:ext>
            </a:extLst>
          </p:cNvPr>
          <p:cNvSpPr/>
          <p:nvPr/>
        </p:nvSpPr>
        <p:spPr>
          <a:xfrm>
            <a:off x="1238559" y="1848323"/>
            <a:ext cx="5166197" cy="1147507"/>
          </a:xfrm>
          <a:prstGeom prst="roundRect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/>
              <a:t>единовременная материальная помощь членам семьи погибшего военнослужащего в размере 1 млн рублей </a:t>
            </a:r>
          </a:p>
        </p:txBody>
      </p:sp>
    </p:spTree>
    <p:extLst>
      <p:ext uri="{BB962C8B-B14F-4D97-AF65-F5344CB8AC3E}">
        <p14:creationId xmlns:p14="http://schemas.microsoft.com/office/powerpoint/2010/main" val="10713731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C:\Users\tausi\OneDrive\Рабочий стол\Анонс.png">
            <a:extLst>
              <a:ext uri="{FF2B5EF4-FFF2-40B4-BE49-F238E27FC236}">
                <a16:creationId xmlns:a16="http://schemas.microsoft.com/office/drawing/2014/main" id="{B84C4B7A-C9E2-4331-AF0C-AD71651CEB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012" y="0"/>
            <a:ext cx="7578524" cy="10932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Скругленный прямоугольник 3">
            <a:extLst>
              <a:ext uri="{FF2B5EF4-FFF2-40B4-BE49-F238E27FC236}">
                <a16:creationId xmlns:a16="http://schemas.microsoft.com/office/drawing/2014/main" id="{8DC38C33-6D5B-48C3-A13D-F04B3B351143}"/>
              </a:ext>
            </a:extLst>
          </p:cNvPr>
          <p:cNvSpPr/>
          <p:nvPr/>
        </p:nvSpPr>
        <p:spPr>
          <a:xfrm>
            <a:off x="798786" y="1671144"/>
            <a:ext cx="5958926" cy="1523575"/>
          </a:xfrm>
          <a:prstGeom prst="roundRect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/>
              <a:t>Компенсация расходов на оплату жилищно-коммунальных услуг предоставляется членам семей погибших участников специальной военной операции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36902B2-5A25-4186-9174-4679215EBD80}"/>
              </a:ext>
            </a:extLst>
          </p:cNvPr>
          <p:cNvSpPr txBox="1"/>
          <p:nvPr/>
        </p:nvSpPr>
        <p:spPr>
          <a:xfrm>
            <a:off x="1810081" y="9309100"/>
            <a:ext cx="3936337" cy="78483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500" b="1" dirty="0" err="1">
                <a:latin typeface="Arial"/>
                <a:cs typeface="Arial"/>
              </a:rPr>
              <a:t>еmail</a:t>
            </a:r>
            <a:r>
              <a:rPr lang="ru-RU" sz="1500" b="1" dirty="0">
                <a:latin typeface="Arial"/>
                <a:cs typeface="Arial"/>
              </a:rPr>
              <a:t>: </a:t>
            </a:r>
            <a:r>
              <a:rPr lang="ru-RU" sz="1500" i="0" u="none" strike="noStrike" dirty="0">
                <a:solidFill>
                  <a:srgbClr val="EB3630"/>
                </a:solidFill>
                <a:effectLst/>
                <a:latin typeface="PT Sans" panose="020B0604020202020204" pitchFamily="34" charset="-52"/>
                <a:hlinkClick r:id="rId3"/>
              </a:rPr>
              <a:t>info@minsotc.alania.gov.ru</a:t>
            </a:r>
            <a:br>
              <a:rPr lang="ru-RU" sz="1500" b="1" i="0" u="none" strike="noStrike" dirty="0">
                <a:solidFill>
                  <a:srgbClr val="EB3630"/>
                </a:solidFill>
                <a:effectLst/>
                <a:latin typeface="PT Sans" panose="020B0604020202020204" pitchFamily="34" charset="-52"/>
              </a:rPr>
            </a:br>
            <a:r>
              <a:rPr lang="ru-RU" sz="1500" b="1" dirty="0">
                <a:latin typeface="Arial"/>
                <a:cs typeface="Arial"/>
              </a:rPr>
              <a:t>тел: 53-56-82; 54-00-00</a:t>
            </a:r>
          </a:p>
          <a:p>
            <a:pPr algn="ctr">
              <a:lnSpc>
                <a:spcPct val="100000"/>
              </a:lnSpc>
            </a:pPr>
            <a:r>
              <a:rPr lang="ru-RU" sz="1500" b="1" dirty="0">
                <a:latin typeface="Arial"/>
                <a:cs typeface="Arial"/>
              </a:rPr>
              <a:t>адрес: ул. </a:t>
            </a:r>
            <a:r>
              <a:rPr lang="ru-RU" sz="1500" b="1" dirty="0" err="1">
                <a:latin typeface="Arial"/>
                <a:cs typeface="Arial"/>
              </a:rPr>
              <a:t>Бутырина</a:t>
            </a:r>
            <a:r>
              <a:rPr lang="ru-RU" sz="1500" b="1" dirty="0">
                <a:latin typeface="Arial"/>
                <a:cs typeface="Arial"/>
              </a:rPr>
              <a:t>, 29</a:t>
            </a:r>
            <a:endParaRPr lang="ru-RU" sz="1500" b="1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E9A1CA6-9914-42E5-870D-0F58A43E4FDC}"/>
              </a:ext>
            </a:extLst>
          </p:cNvPr>
          <p:cNvSpPr txBox="1"/>
          <p:nvPr/>
        </p:nvSpPr>
        <p:spPr>
          <a:xfrm>
            <a:off x="808653" y="446186"/>
            <a:ext cx="6094602" cy="646331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800" b="1" dirty="0"/>
              <a:t>Министерство труда и социального развития Республики Северная Осетия-Алания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7A6FF5A-EA70-41C5-ABEF-B845D9123847}"/>
              </a:ext>
            </a:extLst>
          </p:cNvPr>
          <p:cNvSpPr txBox="1"/>
          <p:nvPr/>
        </p:nvSpPr>
        <p:spPr>
          <a:xfrm>
            <a:off x="1258436" y="4588932"/>
            <a:ext cx="5039625" cy="46166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ru-RU" sz="1800" b="1" dirty="0"/>
          </a:p>
          <a:p>
            <a:pPr algn="ctr"/>
            <a:r>
              <a:rPr lang="ru-RU" b="1" dirty="0"/>
              <a:t>П</a:t>
            </a:r>
            <a:r>
              <a:rPr lang="ru-RU" sz="1800" b="1" dirty="0"/>
              <a:t>редоставление членам семей погибших (умерших) ветеранов боевых действий компенсации в размере 50% расходов на оплату жилого помещения и коммунальных услуг, в том числе компенсация части платы за капитальный ремонт (в пределах нормативов потребления)</a:t>
            </a:r>
          </a:p>
          <a:p>
            <a:pPr algn="ctr"/>
            <a:endParaRPr lang="ru-RU" b="1" dirty="0"/>
          </a:p>
          <a:p>
            <a:pPr algn="just"/>
            <a:r>
              <a:rPr lang="ru-RU" sz="1200" b="0" dirty="0">
                <a:solidFill>
                  <a:srgbClr val="31313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      Для получения меры поддержки необходимо подать заявление в </a:t>
            </a:r>
            <a:r>
              <a:rPr lang="ru-RU" sz="1200" b="1" dirty="0">
                <a:solidFill>
                  <a:srgbClr val="3131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управление социальной защиты населения по месту жительства</a:t>
            </a:r>
            <a:r>
              <a:rPr lang="ru-RU" sz="1200" dirty="0">
                <a:solidFill>
                  <a:srgbClr val="3131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ru-RU" sz="1200" b="0" dirty="0">
                <a:solidFill>
                  <a:srgbClr val="31313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      К заявлению прикладываются: </a:t>
            </a:r>
          </a:p>
          <a:p>
            <a:pPr algn="just"/>
            <a:r>
              <a:rPr lang="ru-RU" sz="1200" dirty="0">
                <a:solidFill>
                  <a:srgbClr val="3131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ru-RU" sz="1200" b="0" dirty="0">
                <a:solidFill>
                  <a:srgbClr val="31313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документ, удостоверяющий личность, </a:t>
            </a:r>
          </a:p>
          <a:p>
            <a:pPr algn="just"/>
            <a:r>
              <a:rPr lang="ru-RU" sz="1200" dirty="0">
                <a:solidFill>
                  <a:srgbClr val="3131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ru-RU" sz="1200" b="0" dirty="0">
                <a:solidFill>
                  <a:srgbClr val="31313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удостоверение члена семьи погибшего (умершего) ветерана боевых действий, </a:t>
            </a:r>
          </a:p>
          <a:p>
            <a:pPr algn="just"/>
            <a:r>
              <a:rPr lang="ru-RU" sz="1200" dirty="0">
                <a:solidFill>
                  <a:srgbClr val="3131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ru-RU" sz="1200" b="0" dirty="0">
                <a:solidFill>
                  <a:srgbClr val="31313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реквизиты счета в банке для перечисления компенсации заявителя, </a:t>
            </a:r>
          </a:p>
          <a:p>
            <a:pPr algn="just"/>
            <a:r>
              <a:rPr lang="ru-RU" sz="1200" dirty="0">
                <a:solidFill>
                  <a:srgbClr val="3131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ч</a:t>
            </a:r>
            <a:r>
              <a:rPr lang="ru-RU" sz="1200" b="0" dirty="0">
                <a:solidFill>
                  <a:srgbClr val="31313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еки и квитанции об оплате за последний месяц..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b="1" dirty="0"/>
          </a:p>
          <a:p>
            <a:pPr algn="ctr"/>
            <a:endParaRPr lang="ru-RU" sz="1800" b="1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38016E3-3922-4D0D-986A-867F9DEFC376}"/>
              </a:ext>
            </a:extLst>
          </p:cNvPr>
          <p:cNvSpPr txBox="1"/>
          <p:nvPr/>
        </p:nvSpPr>
        <p:spPr>
          <a:xfrm>
            <a:off x="958850" y="3773346"/>
            <a:ext cx="5715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800" b="1" dirty="0"/>
              <a:t>ст. 21 Федерального закона от 12 января 1995 г. №5-ФЗ «О ветеранах»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2" descr="C:\Users\tausi\OneDrive\Рабочий стол\Анонс.png">
            <a:extLst>
              <a:ext uri="{FF2B5EF4-FFF2-40B4-BE49-F238E27FC236}">
                <a16:creationId xmlns:a16="http://schemas.microsoft.com/office/drawing/2014/main" id="{18376DFF-57D2-4D15-AC92-7B2B0FB47F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929" y="165100"/>
            <a:ext cx="7578524" cy="10932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ject 2"/>
          <p:cNvSpPr txBox="1"/>
          <p:nvPr/>
        </p:nvSpPr>
        <p:spPr>
          <a:xfrm>
            <a:off x="400785" y="3447555"/>
            <a:ext cx="6789249" cy="6476132"/>
          </a:xfrm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12065" marR="5080" algn="ctr">
              <a:lnSpc>
                <a:spcPct val="95800"/>
              </a:lnSpc>
              <a:spcBef>
                <a:spcPts val="190"/>
              </a:spcBef>
              <a:tabLst>
                <a:tab pos="241935" algn="l"/>
              </a:tabLst>
            </a:pPr>
            <a:endParaRPr lang="ru-RU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065" marR="5080" algn="ctr">
              <a:lnSpc>
                <a:spcPct val="95800"/>
              </a:lnSpc>
              <a:spcBef>
                <a:spcPts val="190"/>
              </a:spcBef>
              <a:tabLst>
                <a:tab pos="241935" algn="l"/>
              </a:tabLst>
            </a:pPr>
            <a:endParaRPr lang="ru-RU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065" marR="5080" algn="ctr">
              <a:lnSpc>
                <a:spcPct val="95800"/>
              </a:lnSpc>
              <a:spcBef>
                <a:spcPts val="190"/>
              </a:spcBef>
              <a:tabLst>
                <a:tab pos="241935" algn="l"/>
              </a:tabLst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065" marR="5080" algn="ctr">
              <a:lnSpc>
                <a:spcPct val="95800"/>
              </a:lnSpc>
              <a:spcBef>
                <a:spcPts val="190"/>
              </a:spcBef>
              <a:tabLst>
                <a:tab pos="241935" algn="l"/>
              </a:tabLst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065" marR="5080" algn="ctr">
              <a:lnSpc>
                <a:spcPct val="95800"/>
              </a:lnSpc>
              <a:spcBef>
                <a:spcPts val="190"/>
              </a:spcBef>
              <a:tabLst>
                <a:tab pos="241935" algn="l"/>
              </a:tabLst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065" marR="5080" algn="ctr">
              <a:lnSpc>
                <a:spcPct val="95800"/>
              </a:lnSpc>
              <a:spcBef>
                <a:spcPts val="190"/>
              </a:spcBef>
              <a:tabLst>
                <a:tab pos="241935" algn="l"/>
              </a:tabLst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065" marR="5080" algn="ctr">
              <a:lnSpc>
                <a:spcPct val="95800"/>
              </a:lnSpc>
              <a:spcBef>
                <a:spcPts val="190"/>
              </a:spcBef>
              <a:tabLst>
                <a:tab pos="241935" algn="l"/>
              </a:tabLst>
            </a:pPr>
            <a:endParaRPr lang="ru-RU" sz="800" dirty="0">
              <a:solidFill>
                <a:srgbClr val="22272F"/>
              </a:solidFill>
              <a:latin typeface="PT Serif" panose="020A0603040505020204" pitchFamily="18" charset="-52"/>
            </a:endParaRPr>
          </a:p>
          <a:p>
            <a:pPr marL="12065" marR="5080" algn="ctr">
              <a:lnSpc>
                <a:spcPct val="95800"/>
              </a:lnSpc>
              <a:spcBef>
                <a:spcPts val="190"/>
              </a:spcBef>
              <a:tabLst>
                <a:tab pos="241935" algn="l"/>
              </a:tabLst>
            </a:pPr>
            <a:endParaRPr lang="ru-RU" sz="800" dirty="0">
              <a:solidFill>
                <a:srgbClr val="22272F"/>
              </a:solidFill>
              <a:latin typeface="PT Serif" panose="020A0603040505020204" pitchFamily="18" charset="-52"/>
            </a:endParaRPr>
          </a:p>
          <a:p>
            <a:pPr marL="12065" marR="5080" algn="ctr">
              <a:lnSpc>
                <a:spcPct val="95800"/>
              </a:lnSpc>
              <a:spcBef>
                <a:spcPts val="190"/>
              </a:spcBef>
              <a:tabLst>
                <a:tab pos="241935" algn="l"/>
              </a:tabLst>
            </a:pPr>
            <a:endParaRPr lang="ru-RU" sz="800" dirty="0">
              <a:solidFill>
                <a:srgbClr val="22272F"/>
              </a:solidFill>
              <a:latin typeface="PT Serif" panose="020A0603040505020204" pitchFamily="18" charset="-52"/>
            </a:endParaRPr>
          </a:p>
          <a:p>
            <a:pPr marL="12065" marR="5080" algn="ctr">
              <a:lnSpc>
                <a:spcPct val="95800"/>
              </a:lnSpc>
              <a:spcBef>
                <a:spcPts val="190"/>
              </a:spcBef>
              <a:tabLst>
                <a:tab pos="241935" algn="l"/>
              </a:tabLst>
            </a:pPr>
            <a:endParaRPr lang="ru-RU" sz="800" dirty="0">
              <a:solidFill>
                <a:srgbClr val="22272F"/>
              </a:solidFill>
              <a:latin typeface="PT Serif" panose="020A0603040505020204" pitchFamily="18" charset="-52"/>
            </a:endParaRPr>
          </a:p>
          <a:p>
            <a:pPr marL="12065" marR="5080" algn="ctr">
              <a:lnSpc>
                <a:spcPct val="95800"/>
              </a:lnSpc>
              <a:spcBef>
                <a:spcPts val="190"/>
              </a:spcBef>
              <a:tabLst>
                <a:tab pos="241935" algn="l"/>
              </a:tabLst>
            </a:pPr>
            <a:endParaRPr lang="ru-RU" sz="800" dirty="0">
              <a:solidFill>
                <a:srgbClr val="22272F"/>
              </a:solidFill>
              <a:latin typeface="PT Serif" panose="020A0603040505020204" pitchFamily="18" charset="-52"/>
            </a:endParaRPr>
          </a:p>
          <a:p>
            <a:pPr marL="12065" marR="5080" algn="just">
              <a:lnSpc>
                <a:spcPct val="95800"/>
              </a:lnSpc>
              <a:spcBef>
                <a:spcPts val="190"/>
              </a:spcBef>
              <a:tabLst>
                <a:tab pos="241935" algn="l"/>
              </a:tabLst>
            </a:pPr>
            <a:endParaRPr lang="ru-RU" sz="800" dirty="0">
              <a:solidFill>
                <a:srgbClr val="22272F"/>
              </a:solidFill>
              <a:latin typeface="PT Serif" panose="020A0603040505020204" pitchFamily="18" charset="-52"/>
            </a:endParaRPr>
          </a:p>
          <a:p>
            <a:pPr marL="12065" marR="5080" algn="just">
              <a:lnSpc>
                <a:spcPct val="95800"/>
              </a:lnSpc>
              <a:spcBef>
                <a:spcPts val="190"/>
              </a:spcBef>
              <a:tabLst>
                <a:tab pos="241935" algn="l"/>
              </a:tabLst>
            </a:pPr>
            <a:endParaRPr lang="ru-RU" sz="800" dirty="0">
              <a:solidFill>
                <a:srgbClr val="22272F"/>
              </a:solidFill>
              <a:latin typeface="PT Serif" panose="020A0603040505020204" pitchFamily="18" charset="-52"/>
            </a:endParaRPr>
          </a:p>
          <a:p>
            <a:pPr marL="12065" marR="5080" algn="just">
              <a:lnSpc>
                <a:spcPct val="95800"/>
              </a:lnSpc>
              <a:spcBef>
                <a:spcPts val="190"/>
              </a:spcBef>
              <a:tabLst>
                <a:tab pos="241935" algn="l"/>
              </a:tabLst>
            </a:pPr>
            <a:endParaRPr lang="ru-RU" sz="900" dirty="0">
              <a:solidFill>
                <a:srgbClr val="22272F"/>
              </a:solidFill>
              <a:latin typeface="PT Serif" panose="020A0603040505020204" pitchFamily="18" charset="-52"/>
            </a:endParaRPr>
          </a:p>
          <a:p>
            <a:pPr marL="12065" marR="5080" algn="ctr">
              <a:lnSpc>
                <a:spcPct val="95800"/>
              </a:lnSpc>
              <a:spcBef>
                <a:spcPts val="190"/>
              </a:spcBef>
              <a:tabLst>
                <a:tab pos="241935" algn="l"/>
              </a:tabLst>
            </a:pPr>
            <a:endParaRPr lang="ru-RU" sz="1200" dirty="0">
              <a:solidFill>
                <a:srgbClr val="22272F"/>
              </a:solidFill>
              <a:latin typeface="PT Serif" panose="020A0603040505020204" pitchFamily="18" charset="-52"/>
            </a:endParaRPr>
          </a:p>
          <a:p>
            <a:pPr marL="12065" marR="5080" algn="ctr">
              <a:lnSpc>
                <a:spcPct val="95800"/>
              </a:lnSpc>
              <a:spcBef>
                <a:spcPts val="190"/>
              </a:spcBef>
              <a:tabLst>
                <a:tab pos="241935" algn="l"/>
              </a:tabLst>
            </a:pPr>
            <a:r>
              <a:rPr lang="ru-RU" sz="1200" dirty="0">
                <a:solidFill>
                  <a:srgbClr val="22272F"/>
                </a:solidFill>
                <a:latin typeface="PT Serif" panose="020A0603040505020204" pitchFamily="18" charset="-52"/>
              </a:rPr>
              <a:t>В управление социальной защиты населения по месту жительства предоставляются:</a:t>
            </a:r>
          </a:p>
          <a:p>
            <a:pPr marL="12065" marR="5080" algn="just">
              <a:lnSpc>
                <a:spcPct val="95800"/>
              </a:lnSpc>
              <a:spcBef>
                <a:spcPts val="190"/>
              </a:spcBef>
              <a:tabLst>
                <a:tab pos="241935" algn="l"/>
              </a:tabLst>
            </a:pPr>
            <a:r>
              <a:rPr lang="ru-RU" sz="1200" dirty="0">
                <a:solidFill>
                  <a:srgbClr val="22272F"/>
                </a:solidFill>
                <a:latin typeface="PT Serif" panose="020A0603040505020204" pitchFamily="18" charset="-52"/>
              </a:rPr>
              <a:t>                - заявление;</a:t>
            </a:r>
          </a:p>
          <a:p>
            <a:pPr marL="12065" marR="5080" algn="just">
              <a:lnSpc>
                <a:spcPct val="95800"/>
              </a:lnSpc>
              <a:spcBef>
                <a:spcPts val="190"/>
              </a:spcBef>
              <a:tabLst>
                <a:tab pos="241935" algn="l"/>
              </a:tabLst>
            </a:pPr>
            <a:r>
              <a:rPr lang="ru-RU" sz="1200" dirty="0">
                <a:solidFill>
                  <a:srgbClr val="22272F"/>
                </a:solidFill>
                <a:latin typeface="PT Serif" panose="020A0603040505020204" pitchFamily="18" charset="-52"/>
              </a:rPr>
              <a:t>                - паспорт или иной документ удостоверяющий личность, </a:t>
            </a:r>
          </a:p>
          <a:p>
            <a:pPr marL="12065" marR="5080" algn="just">
              <a:lnSpc>
                <a:spcPct val="95800"/>
              </a:lnSpc>
              <a:spcBef>
                <a:spcPts val="190"/>
              </a:spcBef>
              <a:tabLst>
                <a:tab pos="241935" algn="l"/>
              </a:tabLst>
            </a:pPr>
            <a:r>
              <a:rPr lang="ru-RU" sz="1200" b="0" i="0" dirty="0">
                <a:solidFill>
                  <a:srgbClr val="22272F"/>
                </a:solidFill>
                <a:effectLst/>
                <a:latin typeface="PT Serif" panose="020A0603040505020204" pitchFamily="18" charset="-52"/>
              </a:rPr>
              <a:t>                - документ, подтверждающий участие военнослужащего (сотрудника), добровольца, иностранного гражданина в специальной военной операции;</a:t>
            </a:r>
          </a:p>
          <a:p>
            <a:pPr marL="12065" marR="5080" algn="just">
              <a:lnSpc>
                <a:spcPct val="95800"/>
              </a:lnSpc>
              <a:spcBef>
                <a:spcPts val="190"/>
              </a:spcBef>
              <a:tabLst>
                <a:tab pos="241935" algn="l"/>
              </a:tabLst>
            </a:pPr>
            <a:r>
              <a:rPr lang="ru-RU" sz="1200" dirty="0">
                <a:solidFill>
                  <a:srgbClr val="22272F"/>
                </a:solidFill>
                <a:latin typeface="PT Serif" panose="020A0603040505020204" pitchFamily="18" charset="-52"/>
              </a:rPr>
              <a:t>                - </a:t>
            </a:r>
            <a:r>
              <a:rPr lang="ru-RU" sz="1200" b="0" i="0" dirty="0">
                <a:solidFill>
                  <a:srgbClr val="22272F"/>
                </a:solidFill>
                <a:effectLst/>
                <a:latin typeface="PT Serif" panose="020A0603040505020204" pitchFamily="18" charset="-52"/>
              </a:rPr>
              <a:t>правоустанавливающий  документ на индивидуальный жилой дом</a:t>
            </a:r>
            <a:r>
              <a:rPr lang="ru-RU" sz="1200" dirty="0">
                <a:solidFill>
                  <a:srgbClr val="22272F"/>
                </a:solidFill>
                <a:latin typeface="PT Serif" panose="020A0603040505020204" pitchFamily="18" charset="-52"/>
              </a:rPr>
              <a:t>;</a:t>
            </a:r>
          </a:p>
          <a:p>
            <a:pPr marL="12065" marR="5080" algn="just">
              <a:lnSpc>
                <a:spcPct val="95800"/>
              </a:lnSpc>
              <a:spcBef>
                <a:spcPts val="190"/>
              </a:spcBef>
              <a:tabLst>
                <a:tab pos="241935" algn="l"/>
              </a:tabLst>
            </a:pPr>
            <a:r>
              <a:rPr lang="ru-RU" sz="1200" b="0" i="0" dirty="0">
                <a:solidFill>
                  <a:srgbClr val="22272F"/>
                </a:solidFill>
                <a:effectLst/>
                <a:latin typeface="PT Serif" panose="020A0603040505020204" pitchFamily="18" charset="-52"/>
              </a:rPr>
              <a:t>                - договор о </a:t>
            </a:r>
            <a:r>
              <a:rPr lang="ru-RU" sz="1200" dirty="0">
                <a:solidFill>
                  <a:srgbClr val="22272F"/>
                </a:solidFill>
                <a:latin typeface="PT Serif" panose="020A0603040505020204" pitchFamily="18" charset="-52"/>
              </a:rPr>
              <a:t>под</a:t>
            </a:r>
            <a:r>
              <a:rPr lang="ru-RU" sz="1200" b="0" i="0" dirty="0">
                <a:solidFill>
                  <a:srgbClr val="22272F"/>
                </a:solidFill>
                <a:effectLst/>
                <a:latin typeface="PT Serif" panose="020A0603040505020204" pitchFamily="18" charset="-52"/>
              </a:rPr>
              <a:t>ключении индивидуального жилого дома к газовым сетям</a:t>
            </a:r>
            <a:r>
              <a:rPr lang="ru-RU" sz="1200" dirty="0">
                <a:solidFill>
                  <a:srgbClr val="22272F"/>
                </a:solidFill>
                <a:latin typeface="PT Serif" panose="020A0603040505020204" pitchFamily="18" charset="-52"/>
              </a:rPr>
              <a:t>;</a:t>
            </a:r>
          </a:p>
          <a:p>
            <a:pPr marL="12065" marR="5080" algn="just">
              <a:lnSpc>
                <a:spcPct val="95800"/>
              </a:lnSpc>
              <a:spcBef>
                <a:spcPts val="190"/>
              </a:spcBef>
              <a:tabLst>
                <a:tab pos="241935" algn="l"/>
              </a:tabLst>
            </a:pPr>
            <a:r>
              <a:rPr lang="ru-RU" sz="1200" b="0" i="0" dirty="0">
                <a:solidFill>
                  <a:srgbClr val="22272F"/>
                </a:solidFill>
                <a:effectLst/>
                <a:latin typeface="PT Serif" panose="020A0603040505020204" pitchFamily="18" charset="-52"/>
              </a:rPr>
              <a:t>                - акт приемки в эксплуатацию внутридомового газового оборудования</a:t>
            </a:r>
            <a:r>
              <a:rPr lang="ru-RU" sz="1200" dirty="0">
                <a:solidFill>
                  <a:srgbClr val="22272F"/>
                </a:solidFill>
                <a:latin typeface="PT Serif" panose="020A0603040505020204" pitchFamily="18" charset="-52"/>
              </a:rPr>
              <a:t>;</a:t>
            </a:r>
          </a:p>
          <a:p>
            <a:pPr marL="12065" marR="5080" algn="just">
              <a:lnSpc>
                <a:spcPct val="95800"/>
              </a:lnSpc>
              <a:spcBef>
                <a:spcPts val="190"/>
              </a:spcBef>
              <a:tabLst>
                <a:tab pos="241935" algn="l"/>
              </a:tabLst>
            </a:pPr>
            <a:r>
              <a:rPr lang="ru-RU" sz="1200" b="0" i="0" dirty="0">
                <a:solidFill>
                  <a:srgbClr val="22272F"/>
                </a:solidFill>
                <a:effectLst/>
                <a:latin typeface="PT Serif" panose="020A0603040505020204" pitchFamily="18" charset="-52"/>
              </a:rPr>
              <a:t>                - документы, подтверждающие произведенные заявителем расходы на </a:t>
            </a:r>
            <a:r>
              <a:rPr lang="ru-RU" sz="1200" b="0" i="0" dirty="0" err="1">
                <a:solidFill>
                  <a:srgbClr val="22272F"/>
                </a:solidFill>
                <a:effectLst/>
                <a:latin typeface="PT Serif" panose="020A0603040505020204" pitchFamily="18" charset="-52"/>
              </a:rPr>
              <a:t>догазификацию</a:t>
            </a:r>
            <a:r>
              <a:rPr lang="ru-RU" sz="1200" dirty="0">
                <a:solidFill>
                  <a:srgbClr val="22272F"/>
                </a:solidFill>
                <a:latin typeface="PT Serif" panose="020A0603040505020204" pitchFamily="18" charset="-52"/>
              </a:rPr>
              <a:t>.</a:t>
            </a:r>
          </a:p>
          <a:p>
            <a:pPr marL="12065" marR="5080" algn="ctr">
              <a:lnSpc>
                <a:spcPct val="95800"/>
              </a:lnSpc>
              <a:spcBef>
                <a:spcPts val="190"/>
              </a:spcBef>
              <a:tabLst>
                <a:tab pos="241935" algn="l"/>
              </a:tabLst>
            </a:pP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065" marR="5080" algn="ctr">
              <a:lnSpc>
                <a:spcPct val="95800"/>
              </a:lnSpc>
              <a:spcBef>
                <a:spcPts val="190"/>
              </a:spcBef>
              <a:tabLst>
                <a:tab pos="241935" algn="l"/>
              </a:tabLst>
            </a:pP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065" marR="5080" algn="ctr">
              <a:lnSpc>
                <a:spcPct val="95800"/>
              </a:lnSpc>
              <a:spcBef>
                <a:spcPts val="190"/>
              </a:spcBef>
              <a:tabLst>
                <a:tab pos="241935" algn="l"/>
              </a:tabLst>
            </a:pP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065" marR="5080" algn="ctr">
              <a:lnSpc>
                <a:spcPct val="95800"/>
              </a:lnSpc>
              <a:spcBef>
                <a:spcPts val="190"/>
              </a:spcBef>
              <a:tabLst>
                <a:tab pos="241935" algn="l"/>
              </a:tabLst>
            </a:pP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065" marR="5080" algn="ctr">
              <a:lnSpc>
                <a:spcPct val="95800"/>
              </a:lnSpc>
              <a:tabLst>
                <a:tab pos="241935" algn="l"/>
              </a:tabLst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065" marR="5080" algn="ctr">
              <a:tabLst>
                <a:tab pos="241935" algn="l"/>
              </a:tabLst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57451" y="4703143"/>
            <a:ext cx="7009764" cy="922688"/>
          </a:xfrm>
          <a:prstGeom prst="rect">
            <a:avLst/>
          </a:prstGeom>
        </p:spPr>
        <p:txBody>
          <a:bodyPr vert="horz" wrap="square" lIns="0" tIns="29845" rIns="0" bIns="0" rtlCol="0">
            <a:spAutoFit/>
          </a:bodyPr>
          <a:lstStyle/>
          <a:p>
            <a:pPr marL="330835" marR="326390" algn="ctr">
              <a:spcBef>
                <a:spcPts val="235"/>
              </a:spcBef>
            </a:pPr>
            <a:r>
              <a:rPr lang="ru-RU" sz="1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Закон Республики Северная Осетия-Алания от 5 мая 2022 года №21-РЗ </a:t>
            </a:r>
            <a:b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«О предоставлении дополнительной меры поддержки отдельным категориям граждан по осуществлению газификации индивидуальных жилых домов в Республике Северная Осетия-Алания»</a:t>
            </a:r>
            <a:endParaRPr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1035050" y="5805113"/>
            <a:ext cx="6035040" cy="48987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just">
              <a:lnSpc>
                <a:spcPct val="150000"/>
              </a:lnSpc>
            </a:pPr>
            <a:r>
              <a:rPr lang="ru-RU" sz="1400" b="1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Условия:</a:t>
            </a:r>
          </a:p>
          <a:p>
            <a:pPr marL="12700" algn="ctr"/>
            <a:r>
              <a:rPr lang="ru-RU" sz="1000" b="0" i="0" dirty="0">
                <a:solidFill>
                  <a:srgbClr val="22272F"/>
                </a:solidFill>
                <a:effectLst/>
                <a:latin typeface="PT Serif" panose="020A0603040505020204" pitchFamily="18" charset="-52"/>
              </a:rPr>
              <a:t>               </a:t>
            </a:r>
            <a:endParaRPr lang="ru-RU" sz="1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AC7C92C-C4B4-4C3C-B851-09EA79C7706B}"/>
              </a:ext>
            </a:extLst>
          </p:cNvPr>
          <p:cNvSpPr txBox="1"/>
          <p:nvPr/>
        </p:nvSpPr>
        <p:spPr>
          <a:xfrm>
            <a:off x="676441" y="530319"/>
            <a:ext cx="6094602" cy="646331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800" b="1" dirty="0"/>
              <a:t>Министерство труда и социального развития Республики Северная Осетия-Алания</a:t>
            </a:r>
          </a:p>
        </p:txBody>
      </p:sp>
      <p:sp>
        <p:nvSpPr>
          <p:cNvPr id="14" name="Скругленный прямоугольник 3">
            <a:extLst>
              <a:ext uri="{FF2B5EF4-FFF2-40B4-BE49-F238E27FC236}">
                <a16:creationId xmlns:a16="http://schemas.microsoft.com/office/drawing/2014/main" id="{6F8D2824-AF93-4994-9E83-72C1560999EE}"/>
              </a:ext>
            </a:extLst>
          </p:cNvPr>
          <p:cNvSpPr/>
          <p:nvPr/>
        </p:nvSpPr>
        <p:spPr>
          <a:xfrm>
            <a:off x="577850" y="1310865"/>
            <a:ext cx="6324600" cy="3239399"/>
          </a:xfrm>
          <a:prstGeom prst="roundRect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2065" marR="5080" algn="ctr">
              <a:spcBef>
                <a:spcPts val="190"/>
              </a:spcBef>
              <a:tabLst>
                <a:tab pos="241935" algn="l"/>
              </a:tabLst>
            </a:pPr>
            <a:r>
              <a:rPr lang="ru-RU" sz="1400" dirty="0">
                <a:solidFill>
                  <a:schemeClr val="bg1"/>
                </a:solidFill>
                <a:latin typeface="PT Serif" panose="020A0603040505020204" pitchFamily="18" charset="-52"/>
              </a:rPr>
              <a:t>Предоставление участникам СВО или членам их семей социальных гарантий в форме частичной компенсации затрат или выдачи сертификата в пределах</a:t>
            </a:r>
            <a:r>
              <a:rPr lang="ru-RU" sz="1400" b="0" i="0" dirty="0">
                <a:solidFill>
                  <a:schemeClr val="bg1"/>
                </a:solidFill>
                <a:effectLst/>
                <a:latin typeface="PT Serif" panose="020A0603040505020204" pitchFamily="18" charset="-52"/>
              </a:rPr>
              <a:t> </a:t>
            </a:r>
            <a:r>
              <a:rPr lang="ru-RU" sz="1400" b="1" i="0" dirty="0">
                <a:solidFill>
                  <a:schemeClr val="bg1"/>
                </a:solidFill>
                <a:effectLst/>
                <a:latin typeface="PT Serif" panose="020A0603040505020204" pitchFamily="18" charset="-52"/>
              </a:rPr>
              <a:t>100 000 рублей </a:t>
            </a:r>
            <a:r>
              <a:rPr lang="ru-RU" sz="1400" b="0" i="0" dirty="0">
                <a:solidFill>
                  <a:schemeClr val="bg1"/>
                </a:solidFill>
                <a:effectLst/>
                <a:latin typeface="PT Serif" panose="020A0603040505020204" pitchFamily="18" charset="-52"/>
              </a:rPr>
              <a:t>на подключение (технологическое присоединение) индивидуальных жилых домов к сетям газораспределения, включая расходы на разработку проектной документации, монтаж газового оборудования, пусконаладочные работы и другие работы, связанные с подключением (технологическим присоединением) индивидуальных жилых домов к сетям газораспределения, и расходов самого получателя на приобретение бытового газового оборудования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241567F-53EA-4271-B8CC-338564ABC226}"/>
              </a:ext>
            </a:extLst>
          </p:cNvPr>
          <p:cNvSpPr txBox="1"/>
          <p:nvPr/>
        </p:nvSpPr>
        <p:spPr>
          <a:xfrm>
            <a:off x="1810081" y="9309100"/>
            <a:ext cx="3936337" cy="78483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500" b="1" dirty="0" err="1">
                <a:latin typeface="Arial"/>
                <a:cs typeface="Arial"/>
              </a:rPr>
              <a:t>еmail</a:t>
            </a:r>
            <a:r>
              <a:rPr lang="ru-RU" sz="1500" b="1" dirty="0">
                <a:latin typeface="Arial"/>
                <a:cs typeface="Arial"/>
              </a:rPr>
              <a:t>: </a:t>
            </a:r>
            <a:r>
              <a:rPr lang="ru-RU" sz="1500" i="0" u="none" strike="noStrike" dirty="0">
                <a:solidFill>
                  <a:srgbClr val="EB3630"/>
                </a:solidFill>
                <a:effectLst/>
                <a:latin typeface="PT Sans" panose="020B0604020202020204" pitchFamily="34" charset="-52"/>
                <a:hlinkClick r:id="rId4"/>
              </a:rPr>
              <a:t>info@minsotc.alania.gov.ru</a:t>
            </a:r>
            <a:br>
              <a:rPr lang="ru-RU" sz="1500" b="1" i="0" u="none" strike="noStrike" dirty="0">
                <a:solidFill>
                  <a:srgbClr val="EB3630"/>
                </a:solidFill>
                <a:effectLst/>
                <a:latin typeface="PT Sans" panose="020B0604020202020204" pitchFamily="34" charset="-52"/>
              </a:rPr>
            </a:br>
            <a:r>
              <a:rPr lang="ru-RU" sz="1500" b="1" dirty="0">
                <a:latin typeface="Arial"/>
                <a:cs typeface="Arial"/>
              </a:rPr>
              <a:t>тел: 53-56-82; 54-00-00</a:t>
            </a:r>
          </a:p>
          <a:p>
            <a:pPr algn="ctr">
              <a:lnSpc>
                <a:spcPct val="100000"/>
              </a:lnSpc>
            </a:pPr>
            <a:r>
              <a:rPr lang="ru-RU" sz="1500" b="1" dirty="0">
                <a:latin typeface="Arial"/>
                <a:cs typeface="Arial"/>
              </a:rPr>
              <a:t>адрес: ул. </a:t>
            </a:r>
            <a:r>
              <a:rPr lang="ru-RU" sz="1500" b="1" dirty="0" err="1">
                <a:latin typeface="Arial"/>
                <a:cs typeface="Arial"/>
              </a:rPr>
              <a:t>Бутырина</a:t>
            </a:r>
            <a:r>
              <a:rPr lang="ru-RU" sz="1500" b="1" dirty="0">
                <a:latin typeface="Arial"/>
                <a:cs typeface="Arial"/>
              </a:rPr>
              <a:t>, 29</a:t>
            </a:r>
            <a:endParaRPr lang="ru-RU" sz="1500" b="1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CDF67E6-72CC-4583-AC5F-E5C9849343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4BCB794-DDD9-4F64-9615-B0D2CF0A8C8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tausi\OneDrive\Рабочий стол\Анонс.png">
            <a:extLst>
              <a:ext uri="{FF2B5EF4-FFF2-40B4-BE49-F238E27FC236}">
                <a16:creationId xmlns:a16="http://schemas.microsoft.com/office/drawing/2014/main" id="{63AF30CF-A8A5-4E9F-A369-F37589D038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18" y="5701"/>
            <a:ext cx="7597872" cy="1096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583E360-FF5D-4F02-A7E8-5A1EBCF2D0A6}"/>
              </a:ext>
            </a:extLst>
          </p:cNvPr>
          <p:cNvSpPr txBox="1"/>
          <p:nvPr/>
        </p:nvSpPr>
        <p:spPr>
          <a:xfrm>
            <a:off x="808653" y="446186"/>
            <a:ext cx="6094602" cy="646331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800" b="1" dirty="0"/>
              <a:t>Министерство труда и социального развития Республики Северная Осетия-Алания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BA6C0A5-854C-47FD-B266-A93E872FB7D0}"/>
              </a:ext>
            </a:extLst>
          </p:cNvPr>
          <p:cNvSpPr txBox="1"/>
          <p:nvPr/>
        </p:nvSpPr>
        <p:spPr>
          <a:xfrm>
            <a:off x="977952" y="1335828"/>
            <a:ext cx="546729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800" b="1" spc="-5" dirty="0">
                <a:solidFill>
                  <a:srgbClr val="0070C0"/>
                </a:solidFill>
                <a:latin typeface="Arial"/>
                <a:cs typeface="Arial"/>
              </a:rPr>
              <a:t>Льготы, </a:t>
            </a:r>
            <a:r>
              <a:rPr lang="ru-RU" sz="1800" b="1" dirty="0">
                <a:solidFill>
                  <a:srgbClr val="0070C0"/>
                </a:solidFill>
                <a:latin typeface="Arial"/>
                <a:cs typeface="Arial"/>
              </a:rPr>
              <a:t>меры </a:t>
            </a:r>
            <a:r>
              <a:rPr lang="ru-RU" sz="1800" b="1" spc="-5" dirty="0">
                <a:solidFill>
                  <a:srgbClr val="0070C0"/>
                </a:solidFill>
                <a:latin typeface="Arial"/>
                <a:cs typeface="Arial"/>
              </a:rPr>
              <a:t>социальной </a:t>
            </a:r>
            <a:r>
              <a:rPr lang="ru-RU" sz="1800" b="1" dirty="0">
                <a:solidFill>
                  <a:srgbClr val="0070C0"/>
                </a:solidFill>
                <a:latin typeface="Arial"/>
                <a:cs typeface="Arial"/>
              </a:rPr>
              <a:t>поддержки и </a:t>
            </a:r>
            <a:r>
              <a:rPr lang="ru-RU" sz="1800" b="1" spc="-545" dirty="0">
                <a:solidFill>
                  <a:srgbClr val="0070C0"/>
                </a:solidFill>
                <a:latin typeface="Arial"/>
                <a:cs typeface="Arial"/>
              </a:rPr>
              <a:t> </a:t>
            </a:r>
            <a:r>
              <a:rPr lang="ru-RU" sz="1800" b="1" spc="-5" dirty="0">
                <a:solidFill>
                  <a:srgbClr val="0070C0"/>
                </a:solidFill>
                <a:latin typeface="Arial"/>
                <a:cs typeface="Arial"/>
              </a:rPr>
              <a:t>социальные гарантии</a:t>
            </a:r>
            <a:endParaRPr lang="ru-RU" dirty="0"/>
          </a:p>
        </p:txBody>
      </p:sp>
      <p:sp>
        <p:nvSpPr>
          <p:cNvPr id="10" name="Скругленный прямоугольник 3">
            <a:extLst>
              <a:ext uri="{FF2B5EF4-FFF2-40B4-BE49-F238E27FC236}">
                <a16:creationId xmlns:a16="http://schemas.microsoft.com/office/drawing/2014/main" id="{7C0A85FA-C3DF-4118-A5C4-F916F58AA6B2}"/>
              </a:ext>
            </a:extLst>
          </p:cNvPr>
          <p:cNvSpPr/>
          <p:nvPr/>
        </p:nvSpPr>
        <p:spPr>
          <a:xfrm>
            <a:off x="944329" y="2046082"/>
            <a:ext cx="5958926" cy="2832601"/>
          </a:xfrm>
          <a:prstGeom prst="roundRect">
            <a:avLst/>
          </a:prstGeom>
          <a:solidFill>
            <a:srgbClr val="CC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/>
              <a:t>Бесплатная юридическая помощь :</a:t>
            </a:r>
          </a:p>
          <a:p>
            <a:pPr algn="ctr"/>
            <a:r>
              <a:rPr lang="ru-RU" sz="2000" b="1" dirty="0"/>
              <a:t>1) правовое консультирование в устной и письменной форме;</a:t>
            </a:r>
          </a:p>
          <a:p>
            <a:pPr algn="ctr"/>
            <a:r>
              <a:rPr lang="ru-RU" sz="2000" b="1" dirty="0"/>
              <a:t>2) составление заявлений, жалоб, ходатайств и других документов правового характера;</a:t>
            </a:r>
          </a:p>
          <a:p>
            <a:pPr algn="ctr"/>
            <a:r>
              <a:rPr lang="ru-RU" sz="2000" b="1" dirty="0"/>
              <a:t>3) представление интересов гражданина в судах, государственных и муниципальных органах, организациях</a:t>
            </a:r>
          </a:p>
          <a:p>
            <a:pPr algn="ctr"/>
            <a:endParaRPr lang="ru-RU" sz="2000" b="1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F607060-2628-408B-8145-18ACAD3BE6C6}"/>
              </a:ext>
            </a:extLst>
          </p:cNvPr>
          <p:cNvSpPr txBox="1"/>
          <p:nvPr/>
        </p:nvSpPr>
        <p:spPr>
          <a:xfrm>
            <a:off x="944329" y="5002577"/>
            <a:ext cx="595892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200" b="0" i="0" dirty="0">
                <a:solidFill>
                  <a:srgbClr val="22272F"/>
                </a:solidFill>
                <a:effectLst/>
                <a:latin typeface="PT Serif" panose="020A0603040505020204" pitchFamily="18" charset="-52"/>
              </a:rPr>
              <a:t>Закон Республики Северная Осетия-Алания от 9 октября 2012 г. №42-РЗ</a:t>
            </a:r>
            <a:br>
              <a:rPr lang="ru-RU" sz="1200" dirty="0"/>
            </a:br>
            <a:r>
              <a:rPr lang="ru-RU" sz="1200" dirty="0">
                <a:solidFill>
                  <a:srgbClr val="22272F"/>
                </a:solidFill>
                <a:latin typeface="PT Serif" panose="020A0603040505020204" pitchFamily="18" charset="-52"/>
              </a:rPr>
              <a:t>«</a:t>
            </a:r>
            <a:r>
              <a:rPr lang="ru-RU" sz="1200" b="0" i="0" dirty="0">
                <a:solidFill>
                  <a:srgbClr val="22272F"/>
                </a:solidFill>
                <a:effectLst/>
                <a:latin typeface="PT Serif" panose="020A0603040505020204" pitchFamily="18" charset="-52"/>
              </a:rPr>
              <a:t>Об оказании бесплатной юридической помощи на территории Республики Северная Осетия-Алания"</a:t>
            </a:r>
            <a:endParaRPr lang="ru-RU" sz="12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75EC95D-C230-488A-8121-13DB765D577E}"/>
              </a:ext>
            </a:extLst>
          </p:cNvPr>
          <p:cNvSpPr txBox="1"/>
          <p:nvPr/>
        </p:nvSpPr>
        <p:spPr>
          <a:xfrm>
            <a:off x="977952" y="5648908"/>
            <a:ext cx="5772098" cy="24622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ru-RU" sz="1400" b="1" dirty="0">
              <a:solidFill>
                <a:srgbClr val="22272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400" b="1" dirty="0">
              <a:solidFill>
                <a:srgbClr val="22272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400" b="1" dirty="0">
                <a:solidFill>
                  <a:srgbClr val="22272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Условия и порядок:</a:t>
            </a:r>
          </a:p>
          <a:p>
            <a:pPr algn="ctr"/>
            <a:endParaRPr lang="ru-RU" sz="1400" b="1" dirty="0">
              <a:solidFill>
                <a:srgbClr val="22272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400" b="0" i="0" dirty="0">
                <a:solidFill>
                  <a:srgbClr val="22272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        Участники специальной военной операции и члены их семей.</a:t>
            </a:r>
          </a:p>
          <a:p>
            <a:pPr algn="ctr"/>
            <a:endParaRPr lang="ru-RU" sz="1400" dirty="0">
              <a:solidFill>
                <a:srgbClr val="22272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400" b="0" i="0" dirty="0">
              <a:solidFill>
                <a:srgbClr val="22272F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400" dirty="0">
                <a:solidFill>
                  <a:srgbClr val="22272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заявлением предоставляются: паспорт или иной документ, удостоверяющий личность, </a:t>
            </a:r>
            <a:r>
              <a:rPr lang="ru-RU" sz="1400" b="0" i="0" dirty="0">
                <a:solidFill>
                  <a:srgbClr val="22272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документ, подтверждающий участие военнослужащего (сотрудника), добровольца, иностранного гражданина в специальной военной операции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8ECCCEB-D62F-4058-9DAD-22A62D36A53D}"/>
              </a:ext>
            </a:extLst>
          </p:cNvPr>
          <p:cNvSpPr txBox="1"/>
          <p:nvPr/>
        </p:nvSpPr>
        <p:spPr>
          <a:xfrm>
            <a:off x="1955623" y="8742995"/>
            <a:ext cx="3936337" cy="1061829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еmail</a:t>
            </a:r>
            <a:r>
              <a:rPr lang="ru-RU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500" i="0" u="none" strike="noStrike" dirty="0">
                <a:solidFill>
                  <a:srgbClr val="EB363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o.kantemirov@minsotc.alania.gov.ru</a:t>
            </a:r>
            <a:endParaRPr lang="ru-RU" sz="1500" i="0" u="none" strike="noStrike" dirty="0">
              <a:solidFill>
                <a:srgbClr val="EB363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b="1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Государственное</a:t>
            </a:r>
            <a:r>
              <a:rPr lang="ru-RU" sz="16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1600" b="1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Юридическое</a:t>
            </a:r>
            <a:r>
              <a:rPr lang="ru-RU" sz="16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1600" b="1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Бюро</a:t>
            </a:r>
            <a:r>
              <a:rPr lang="ru-RU" sz="16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      РСО-</a:t>
            </a:r>
            <a:r>
              <a:rPr lang="ru-RU" sz="1600" b="1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Алания</a:t>
            </a:r>
            <a:r>
              <a:rPr lang="ru-RU" sz="16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г. Владикавказ, ул. Осипенко, 3,  тел:53-65-66</a:t>
            </a:r>
          </a:p>
        </p:txBody>
      </p:sp>
    </p:spTree>
    <p:extLst>
      <p:ext uri="{BB962C8B-B14F-4D97-AF65-F5344CB8AC3E}">
        <p14:creationId xmlns:p14="http://schemas.microsoft.com/office/powerpoint/2010/main" val="38508907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C:\Users\tausi\OneDrive\Рабочий стол\Анонс.png">
            <a:extLst>
              <a:ext uri="{FF2B5EF4-FFF2-40B4-BE49-F238E27FC236}">
                <a16:creationId xmlns:a16="http://schemas.microsoft.com/office/drawing/2014/main" id="{CFD2F54D-3A86-4369-B82E-5B25333D58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4" y="-35067"/>
            <a:ext cx="7578524" cy="10932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643032" y="1241844"/>
            <a:ext cx="6477000" cy="60272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97305" marR="5080" indent="-1285240">
              <a:lnSpc>
                <a:spcPts val="2300"/>
              </a:lnSpc>
              <a:spcBef>
                <a:spcPts val="260"/>
              </a:spcBef>
            </a:pPr>
            <a:r>
              <a:rPr lang="ru-RU" sz="2400" b="1" spc="-5" dirty="0">
                <a:solidFill>
                  <a:srgbClr val="0070C0"/>
                </a:solidFill>
                <a:latin typeface="Arial"/>
                <a:cs typeface="Arial"/>
              </a:rPr>
              <a:t>Льготы, </a:t>
            </a:r>
            <a:r>
              <a:rPr lang="ru-RU" sz="2400" b="1" dirty="0">
                <a:solidFill>
                  <a:srgbClr val="0070C0"/>
                </a:solidFill>
                <a:latin typeface="Arial"/>
                <a:cs typeface="Arial"/>
              </a:rPr>
              <a:t>меры </a:t>
            </a:r>
            <a:r>
              <a:rPr lang="ru-RU" sz="2400" b="1" spc="-5" dirty="0">
                <a:solidFill>
                  <a:srgbClr val="0070C0"/>
                </a:solidFill>
                <a:latin typeface="Arial"/>
                <a:cs typeface="Arial"/>
              </a:rPr>
              <a:t>социальной </a:t>
            </a:r>
            <a:r>
              <a:rPr lang="ru-RU" sz="2400" b="1" dirty="0">
                <a:solidFill>
                  <a:srgbClr val="0070C0"/>
                </a:solidFill>
                <a:latin typeface="Arial"/>
                <a:cs typeface="Arial"/>
              </a:rPr>
              <a:t>поддержки и </a:t>
            </a:r>
            <a:r>
              <a:rPr lang="ru-RU" sz="2400" b="1" spc="-545" dirty="0">
                <a:solidFill>
                  <a:srgbClr val="0070C0"/>
                </a:solidFill>
                <a:latin typeface="Arial"/>
                <a:cs typeface="Arial"/>
              </a:rPr>
              <a:t> </a:t>
            </a:r>
            <a:r>
              <a:rPr lang="ru-RU" sz="2400" b="1" spc="-5" dirty="0">
                <a:solidFill>
                  <a:srgbClr val="0070C0"/>
                </a:solidFill>
                <a:latin typeface="Arial"/>
                <a:cs typeface="Arial"/>
              </a:rPr>
              <a:t>социальные гарантии:</a:t>
            </a:r>
            <a:endParaRPr lang="ru-RU" sz="2400" dirty="0">
              <a:solidFill>
                <a:srgbClr val="0070C0"/>
              </a:solidFill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433288" y="1993900"/>
            <a:ext cx="6705600" cy="9673802"/>
          </a:xfrm>
          <a:prstGeom prst="rect">
            <a:avLst/>
          </a:prstGeom>
        </p:spPr>
        <p:txBody>
          <a:bodyPr vert="horz" wrap="square" lIns="0" tIns="40005" rIns="0" bIns="0" rtlCol="0">
            <a:spAutoFit/>
          </a:bodyPr>
          <a:lstStyle/>
          <a:p>
            <a:pPr algn="just"/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предоставление государственными организациями социального обслуживания Республики Северная Осетия-Алания социальных услуг  и  социального сопровождения членам семей участников специальной военной операции  в форме социального обслуживания на дому, в том числе предоставление </a:t>
            </a:r>
            <a:r>
              <a:rPr lang="ru-RU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уходовых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услуг системы долговременного ухода и                                                     в                полустационарной форме бесплатно;</a:t>
            </a:r>
          </a:p>
          <a:p>
            <a:pPr algn="just"/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социально-медицинская реабилитация в стационарной форме социального обслуживания  социально-оздоровительными</a:t>
            </a:r>
            <a:r>
              <a:rPr lang="ru-RU" sz="1200" b="1" i="0" dirty="0">
                <a:solidFill>
                  <a:srgbClr val="22272F"/>
                </a:solidFill>
                <a:effectLst/>
                <a:latin typeface="PT Serif" panose="020A0603040505020204" pitchFamily="18" charset="-52"/>
              </a:rPr>
              <a:t> </a:t>
            </a:r>
            <a:r>
              <a:rPr lang="ru-RU" sz="1200" b="1" i="0" dirty="0">
                <a:solidFill>
                  <a:srgbClr val="22272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учреждениями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бесплатно членам семей мобилизованных  граждан и погибших участников специальной военной операции, не более одного курса в год;</a:t>
            </a:r>
          </a:p>
          <a:p>
            <a:pPr algn="just"/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реабилитация участников специальной военной операции (на базе «санатория «Осетия», «санатория «Сосновая роща», Республиканского геронтологического центра, Республиканского центра реабилитации инвалидов и граждан пожилого возраста с нарушениями опорно-двигательного аппарата, Центра дневного пребывания граждан пожилого возраста и инвалидов в г. Владикавказ);</a:t>
            </a:r>
          </a:p>
          <a:p>
            <a:pPr indent="450215" algn="just"/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бесплатное юридическое квалифицированное сопровождение и консультирование юристами государственного казенного учреждения Республики Северная Осетия-Алания «Государственное юридическое бюро Республики Северная Осетия-Алания» и юристами учреждений социального обслуживания;</a:t>
            </a:r>
          </a:p>
          <a:p>
            <a:pPr indent="450215" algn="just"/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психологическая помощь и поддержка социальными психологами  учреждений социального обслуживания республики;</a:t>
            </a:r>
          </a:p>
          <a:p>
            <a:pPr indent="450215" algn="just"/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приоритетное право на оказание государственной социальной помощи на основании социального контракта без учета доходов и расчета среднедушевого дохода семьи и  дохода одиноко проживающего человека;</a:t>
            </a:r>
          </a:p>
          <a:p>
            <a:pPr indent="450215" algn="just"/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предоставление  участнику специальной военной операции (ветерану боевых действий) компенсации части расходов за техобслуживание, компенсация части платы за капитальный ремонт.</a:t>
            </a:r>
          </a:p>
          <a:p>
            <a:pPr indent="450215" algn="just"/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Закон Республики Северная Осетия - Алания от 14 ноября 2014 г. №41-РЗ «О социальном обслуживании населения в Республике РСО-Алания»;</a:t>
            </a:r>
          </a:p>
          <a:p>
            <a:pPr algn="ctr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Указ Главы Республики Северная Осетия-Алания от 17 октября 2022 г. № 330 «</a:t>
            </a:r>
            <a:r>
              <a:rPr lang="ru-RU" sz="1200" spc="1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 дополнительных мерах социальной поддержки участников специальной военной операции и членов их семей, а также граждан, направленных для обеспечения выполнения специальных задач на территории Сирийской Арабской Республики, а также на территориях Курской, Белгородской и Брянской областей, проживающих на территории Республики Северная Осетия-Алания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»;</a:t>
            </a:r>
          </a:p>
          <a:p>
            <a:pPr algn="ctr"/>
            <a:r>
              <a:rPr lang="ru-RU" sz="1200" b="0" i="0" dirty="0">
                <a:solidFill>
                  <a:srgbClr val="2C2D2E"/>
                </a:solidFill>
                <a:effectLst/>
                <a:latin typeface="Times New Roman" panose="02020603050405020304" pitchFamily="18" charset="0"/>
              </a:rPr>
              <a:t>постановление Правительства Республики Северная Осетия-Алания от 26 сентября 2023 года № 420 «Об утверждении правил организации социально-медицинской реабилитации, социальной адаптации и ресоциализации участников специальной военной операции, проживающих на территории  Республики Северная Осетия-Алания»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0215" algn="just"/>
            <a:endParaRPr lang="ru-RU" sz="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0215" algn="just"/>
            <a:r>
              <a:rPr lang="ru-RU" sz="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Условие:</a:t>
            </a:r>
            <a:r>
              <a:rPr lang="ru-RU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Член семьи является участником специальной военной операции. Для получения услуг необходимо:</a:t>
            </a:r>
          </a:p>
          <a:p>
            <a:pPr indent="450215" algn="just"/>
            <a:r>
              <a:rPr lang="ru-RU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подать заявление в территориальный орган  Министерства труда и социального развития Республики Северная Осетия-Алания – управление социальной защиты по месту жительства;</a:t>
            </a:r>
          </a:p>
          <a:p>
            <a:pPr indent="450215" algn="just"/>
            <a:r>
              <a:rPr lang="ru-RU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документ, удостоверяющий личность заявителя;</a:t>
            </a:r>
          </a:p>
          <a:p>
            <a:pPr indent="450215" algn="just"/>
            <a:r>
              <a:rPr lang="ru-RU" sz="900" spc="-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документ, подтверждающий степень родства с участником специальной военной операции.</a:t>
            </a:r>
            <a:endParaRPr lang="ru-RU" sz="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0215" algn="ctr"/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0215" algn="ctr"/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0215" algn="ctr"/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0215" algn="ctr"/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0215" algn="ctr"/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sz="1800" dirty="0">
              <a:latin typeface="Microsoft Sans Serif"/>
              <a:cs typeface="Microsoft Sans Serif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F8E4782-775C-4DE4-8388-402036F593D5}"/>
              </a:ext>
            </a:extLst>
          </p:cNvPr>
          <p:cNvSpPr txBox="1"/>
          <p:nvPr/>
        </p:nvSpPr>
        <p:spPr>
          <a:xfrm>
            <a:off x="808653" y="446186"/>
            <a:ext cx="6094602" cy="646331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800" b="1" dirty="0"/>
              <a:t>Министерство труда и социального развития Республики Северная Осетия-Алания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5425CD8-A83F-4071-9719-B6540D70C71B}"/>
              </a:ext>
            </a:extLst>
          </p:cNvPr>
          <p:cNvSpPr txBox="1"/>
          <p:nvPr/>
        </p:nvSpPr>
        <p:spPr>
          <a:xfrm>
            <a:off x="1720850" y="9768256"/>
            <a:ext cx="3936337" cy="78483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500" b="1" dirty="0" err="1">
                <a:latin typeface="Arial"/>
                <a:cs typeface="Arial"/>
              </a:rPr>
              <a:t>еmail</a:t>
            </a:r>
            <a:r>
              <a:rPr lang="ru-RU" sz="1500" b="1" dirty="0">
                <a:latin typeface="Arial"/>
                <a:cs typeface="Arial"/>
              </a:rPr>
              <a:t>: </a:t>
            </a:r>
            <a:r>
              <a:rPr lang="ru-RU" sz="1500" i="0" u="none" strike="noStrike" dirty="0">
                <a:solidFill>
                  <a:srgbClr val="EB3630"/>
                </a:solidFill>
                <a:effectLst/>
                <a:latin typeface="PT Sans" panose="020B0604020202020204" pitchFamily="34" charset="-52"/>
                <a:hlinkClick r:id="rId3"/>
              </a:rPr>
              <a:t>info@minsotc.alania.gov.ru</a:t>
            </a:r>
            <a:br>
              <a:rPr lang="ru-RU" sz="1500" b="1" i="0" u="none" strike="noStrike" dirty="0">
                <a:solidFill>
                  <a:srgbClr val="EB3630"/>
                </a:solidFill>
                <a:effectLst/>
                <a:latin typeface="PT Sans" panose="020B0604020202020204" pitchFamily="34" charset="-52"/>
              </a:rPr>
            </a:br>
            <a:r>
              <a:rPr lang="ru-RU" sz="1500" b="1" dirty="0">
                <a:latin typeface="Arial"/>
                <a:cs typeface="Arial"/>
              </a:rPr>
              <a:t>тел: 53-56-82; 54-00-00</a:t>
            </a:r>
          </a:p>
          <a:p>
            <a:pPr algn="ctr">
              <a:lnSpc>
                <a:spcPct val="100000"/>
              </a:lnSpc>
            </a:pPr>
            <a:r>
              <a:rPr lang="ru-RU" sz="1500" b="1" dirty="0">
                <a:latin typeface="Arial"/>
                <a:cs typeface="Arial"/>
              </a:rPr>
              <a:t>адрес: ул. </a:t>
            </a:r>
            <a:r>
              <a:rPr lang="ru-RU" sz="1500" b="1" dirty="0" err="1">
                <a:latin typeface="Arial"/>
                <a:cs typeface="Arial"/>
              </a:rPr>
              <a:t>Бутырина</a:t>
            </a:r>
            <a:r>
              <a:rPr lang="ru-RU" sz="1500" b="1" dirty="0">
                <a:latin typeface="Arial"/>
                <a:cs typeface="Arial"/>
              </a:rPr>
              <a:t>, 29</a:t>
            </a:r>
            <a:endParaRPr lang="ru-RU" sz="1500" b="1" dirty="0"/>
          </a:p>
        </p:txBody>
      </p:sp>
      <p:pic>
        <p:nvPicPr>
          <p:cNvPr id="10" name="Picture 7">
            <a:extLst>
              <a:ext uri="{FF2B5EF4-FFF2-40B4-BE49-F238E27FC236}">
                <a16:creationId xmlns:a16="http://schemas.microsoft.com/office/drawing/2014/main" id="{92C213D8-95D8-4BE7-9F4C-7B18829C1A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909" y="2755900"/>
            <a:ext cx="209744" cy="1952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7">
            <a:extLst>
              <a:ext uri="{FF2B5EF4-FFF2-40B4-BE49-F238E27FC236}">
                <a16:creationId xmlns:a16="http://schemas.microsoft.com/office/drawing/2014/main" id="{87147FD7-400B-4BB2-9753-B184CA1D11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032" y="3289300"/>
            <a:ext cx="200025" cy="1862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7">
            <a:extLst>
              <a:ext uri="{FF2B5EF4-FFF2-40B4-BE49-F238E27FC236}">
                <a16:creationId xmlns:a16="http://schemas.microsoft.com/office/drawing/2014/main" id="{58902C97-0D44-4C93-8C24-031AE6A32C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129" y="4262352"/>
            <a:ext cx="200025" cy="1862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7">
            <a:extLst>
              <a:ext uri="{FF2B5EF4-FFF2-40B4-BE49-F238E27FC236}">
                <a16:creationId xmlns:a16="http://schemas.microsoft.com/office/drawing/2014/main" id="{5A556221-E752-4CE6-B7F3-06CCFA4480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032" y="4958289"/>
            <a:ext cx="200025" cy="1862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7">
            <a:extLst>
              <a:ext uri="{FF2B5EF4-FFF2-40B4-BE49-F238E27FC236}">
                <a16:creationId xmlns:a16="http://schemas.microsoft.com/office/drawing/2014/main" id="{79762C65-0A83-4388-BD39-D944D6D322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044" y="5355749"/>
            <a:ext cx="200025" cy="1862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7">
            <a:extLst>
              <a:ext uri="{FF2B5EF4-FFF2-40B4-BE49-F238E27FC236}">
                <a16:creationId xmlns:a16="http://schemas.microsoft.com/office/drawing/2014/main" id="{A6EB1AEC-3ED4-4224-B6D6-0221CAE848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831" y="5691306"/>
            <a:ext cx="200025" cy="1862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7">
            <a:extLst>
              <a:ext uri="{FF2B5EF4-FFF2-40B4-BE49-F238E27FC236}">
                <a16:creationId xmlns:a16="http://schemas.microsoft.com/office/drawing/2014/main" id="{D2182360-ED83-405A-96F6-2D50626607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284" y="2006311"/>
            <a:ext cx="200025" cy="1862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12901</TotalTime>
  <Words>7301</Words>
  <Application>Microsoft Office PowerPoint</Application>
  <PresentationFormat>Произвольный</PresentationFormat>
  <Paragraphs>675</Paragraphs>
  <Slides>36</Slides>
  <Notes>3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14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36</vt:i4>
      </vt:variant>
    </vt:vector>
  </HeadingPairs>
  <TitlesOfParts>
    <vt:vector size="52" baseType="lpstr">
      <vt:lpstr>Arial</vt:lpstr>
      <vt:lpstr>Calibri</vt:lpstr>
      <vt:lpstr>Inter Tight</vt:lpstr>
      <vt:lpstr>Inter Tight SemiBold</vt:lpstr>
      <vt:lpstr>Microsoft Sans Serif</vt:lpstr>
      <vt:lpstr>PT Sans</vt:lpstr>
      <vt:lpstr>PT Serif</vt:lpstr>
      <vt:lpstr>Symbol</vt:lpstr>
      <vt:lpstr>Tahoma</vt:lpstr>
      <vt:lpstr>Times New Roman</vt:lpstr>
      <vt:lpstr>Times New Roman CYR</vt:lpstr>
      <vt:lpstr>Ubuntu</vt:lpstr>
      <vt:lpstr>Verdana</vt:lpstr>
      <vt:lpstr>Wingdings</vt:lpstr>
      <vt:lpstr>Office Theme</vt:lpstr>
      <vt:lpstr>Document</vt:lpstr>
      <vt:lpstr>ПАМЯТКА  УЧАСТНИКАМ СВО И ЧЛЕНАМ ИХ СЕМЕЙ О ЛЬГОТАХ, МЕРАХ СОЦИАЛЬНОЙ ПОДДЕРЖКИ</vt:lpstr>
      <vt:lpstr>Презентация PowerPoint</vt:lpstr>
      <vt:lpstr>        Денежные выплаты</vt:lpstr>
      <vt:lpstr>      Выплаты по ранению</vt:lpstr>
      <vt:lpstr>Презентация PowerPoint</vt:lpstr>
      <vt:lpstr>Презентация PowerPoint</vt:lpstr>
      <vt:lpstr>Презентация PowerPoint</vt:lpstr>
      <vt:lpstr>Презентация PowerPoint</vt:lpstr>
      <vt:lpstr>Льготы, меры социальной поддержки и  социальные гарантии:</vt:lpstr>
      <vt:lpstr>     Транспортное обслуживание инвалидов             и маломобильных участников СВО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   Платформа для трудоустройства и социализации участников специальной военной операции Министерства строительства и жилищно-коммунального хозяйства РФ совместно с Ассоциацией ветеранов СВО и ПАО «Ростелеком» https://svoitrud.ru/: - развитие кадрового потенциала участников СВО  - трудоустройство участников СВО в компаниях строительной отрасли - профессиональная переподготовка участников СВО - система наставничества участников СВО - психологическая помощь участникам СВО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ПАМЯТКА УЧАСТНИКАМ СВО И  ЧЛЕНАМ ИХ СЕМЕЙ О ЛЬГОТАХ,  МЕРАХ СОЦИАЛЬНОЙ ПОДДЕРЖКИ</dc:title>
  <dc:creator>ПДн 11</dc:creator>
  <cp:lastModifiedBy>pc</cp:lastModifiedBy>
  <cp:revision>299</cp:revision>
  <cp:lastPrinted>2026-04-08T15:33:13Z</cp:lastPrinted>
  <dcterms:created xsi:type="dcterms:W3CDTF">2024-02-26T14:33:47Z</dcterms:created>
  <dcterms:modified xsi:type="dcterms:W3CDTF">2026-04-08T15:34:19Z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2023-04-17T00:00:00Z</vt:filetime>
  </property>
  <property fmtid="{D5CDD505-2E9C-101B-9397-08002B2CF9AE}" pid="3" name="Creator">
    <vt:lpwstr>Microsoft® Office Word 2007</vt:lpwstr>
  </property>
  <property fmtid="{D5CDD505-2E9C-101B-9397-08002B2CF9AE}" pid="4" name="LastSaved">
    <vt:filetime>2024-02-26T00:00:00Z</vt:filetime>
  </property>
</Properties>
</file>